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01" r:id="rId2"/>
    <p:sldId id="295" r:id="rId3"/>
    <p:sldId id="1419" r:id="rId4"/>
    <p:sldId id="1330" r:id="rId5"/>
    <p:sldId id="1331" r:id="rId6"/>
    <p:sldId id="1332" r:id="rId7"/>
    <p:sldId id="1333" r:id="rId8"/>
    <p:sldId id="1334" r:id="rId9"/>
    <p:sldId id="1335" r:id="rId10"/>
    <p:sldId id="1336" r:id="rId11"/>
    <p:sldId id="1337" r:id="rId12"/>
    <p:sldId id="1338" r:id="rId13"/>
    <p:sldId id="1385" r:id="rId14"/>
    <p:sldId id="1420" r:id="rId15"/>
    <p:sldId id="1327" r:id="rId16"/>
    <p:sldId id="1325" r:id="rId17"/>
    <p:sldId id="1326" r:id="rId18"/>
    <p:sldId id="1421" r:id="rId19"/>
    <p:sldId id="1422" r:id="rId20"/>
    <p:sldId id="1423" r:id="rId21"/>
    <p:sldId id="1388" r:id="rId22"/>
    <p:sldId id="1424" r:id="rId23"/>
    <p:sldId id="1425" r:id="rId24"/>
    <p:sldId id="1426" r:id="rId25"/>
    <p:sldId id="1391" r:id="rId26"/>
    <p:sldId id="1393" r:id="rId27"/>
    <p:sldId id="1427" r:id="rId28"/>
    <p:sldId id="1395" r:id="rId29"/>
    <p:sldId id="1404" r:id="rId30"/>
    <p:sldId id="1396" r:id="rId31"/>
    <p:sldId id="1436" r:id="rId32"/>
    <p:sldId id="1437" r:id="rId33"/>
    <p:sldId id="1438" r:id="rId34"/>
    <p:sldId id="1439" r:id="rId35"/>
    <p:sldId id="1441" r:id="rId36"/>
    <p:sldId id="1450" r:id="rId37"/>
    <p:sldId id="1440" r:id="rId38"/>
    <p:sldId id="1430" r:id="rId39"/>
    <p:sldId id="1443" r:id="rId40"/>
    <p:sldId id="1449" r:id="rId41"/>
    <p:sldId id="1442" r:id="rId42"/>
    <p:sldId id="1431" r:id="rId43"/>
    <p:sldId id="1432" r:id="rId44"/>
    <p:sldId id="1433" r:id="rId45"/>
    <p:sldId id="1434" r:id="rId46"/>
    <p:sldId id="1435" r:id="rId47"/>
    <p:sldId id="1444" r:id="rId48"/>
    <p:sldId id="1445" r:id="rId49"/>
    <p:sldId id="1446" r:id="rId50"/>
    <p:sldId id="1447" r:id="rId51"/>
    <p:sldId id="1448" r:id="rId52"/>
    <p:sldId id="1394" r:id="rId53"/>
    <p:sldId id="1402" r:id="rId54"/>
    <p:sldId id="1380" r:id="rId55"/>
    <p:sldId id="1379" r:id="rId56"/>
    <p:sldId id="1381" r:id="rId57"/>
    <p:sldId id="1382" r:id="rId58"/>
    <p:sldId id="1383" r:id="rId59"/>
    <p:sldId id="1384" r:id="rId60"/>
    <p:sldId id="1412" r:id="rId61"/>
    <p:sldId id="1411" r:id="rId62"/>
    <p:sldId id="1414" r:id="rId63"/>
    <p:sldId id="1413" r:id="rId64"/>
    <p:sldId id="1415" r:id="rId65"/>
    <p:sldId id="1416" r:id="rId66"/>
    <p:sldId id="1199" r:id="rId67"/>
  </p:sldIdLst>
  <p:sldSz cx="9144000" cy="5143500" type="screen16x9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8EAD2"/>
    <a:srgbClr val="C9DAF6"/>
    <a:srgbClr val="F3CDCC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47" autoAdjust="0"/>
    <p:restoredTop sz="75843" autoAdjust="0"/>
  </p:normalViewPr>
  <p:slideViewPr>
    <p:cSldViewPr snapToGrid="0">
      <p:cViewPr varScale="1">
        <p:scale>
          <a:sx n="88" d="100"/>
          <a:sy n="88" d="100"/>
        </p:scale>
        <p:origin x="74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p(y)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AF-D54A-BD13-10B385EE56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</a:t>
            </a:r>
            <a:r>
              <a:rPr lang="en-US" dirty="0"/>
              <a:t>(y)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0.000</c:formatCode>
                <c:ptCount val="4"/>
                <c:pt idx="0">
                  <c:v>0.8</c:v>
                </c:pt>
                <c:pt idx="1">
                  <c:v>0.1</c:v>
                </c:pt>
                <c:pt idx="2">
                  <c:v>0.1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8-A94F-99C5-683E375D8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</a:t>
            </a:r>
            <a:r>
              <a:rPr lang="en-US" dirty="0"/>
              <a:t>(y)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0.000</c:formatCode>
                <c:ptCount val="4"/>
                <c:pt idx="0">
                  <c:v>0.2</c:v>
                </c:pt>
                <c:pt idx="1">
                  <c:v>0.6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1-3049-8920-F73D2ECE0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p(y)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0-7E4D-86B8-FCD3BD859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</a:t>
            </a:r>
            <a:r>
              <a:rPr lang="en-US" dirty="0"/>
              <a:t>(y)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0.000</c:formatCode>
                <c:ptCount val="4"/>
                <c:pt idx="0">
                  <c:v>0.36552928931500245</c:v>
                </c:pt>
                <c:pt idx="1">
                  <c:v>0.36552928931500245</c:v>
                </c:pt>
                <c:pt idx="2">
                  <c:v>0.13447071068499755</c:v>
                </c:pt>
                <c:pt idx="3">
                  <c:v>0.13447071068499755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8-A94F-99C5-683E375D8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</a:t>
            </a:r>
            <a:r>
              <a:rPr lang="en-US" dirty="0"/>
              <a:t>(y)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0.000</c:formatCode>
                <c:ptCount val="4"/>
                <c:pt idx="0">
                  <c:v>0.10959126317106231</c:v>
                </c:pt>
                <c:pt idx="1">
                  <c:v>0.80977599152365198</c:v>
                </c:pt>
                <c:pt idx="2">
                  <c:v>4.0316372652642873E-2</c:v>
                </c:pt>
                <c:pt idx="3">
                  <c:v>4.0316372652642873E-2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1-3049-8920-F73D2ECE0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</a:t>
            </a:r>
            <a:r>
              <a:rPr lang="en-US" dirty="0"/>
              <a:t>(y)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50-2F48-A921-0FE5B9C7A5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p(y)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8-EB4F-8B5D-C1943BD27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</a:t>
            </a:r>
            <a:r>
              <a:rPr lang="en-US" dirty="0"/>
              <a:t>(y)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02-5D4A-BBA4-4889F3F4DF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p(y)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8A-6F4B-BBFD-88F0462E98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</a:t>
            </a:r>
            <a:r>
              <a:rPr lang="en-US" dirty="0"/>
              <a:t>(y)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CF-5A45-9805-B92C4EF6C3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</a:t>
            </a:r>
            <a:r>
              <a:rPr lang="en-US" dirty="0"/>
              <a:t>(y)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0.000</c:formatCode>
                <c:ptCount val="4"/>
                <c:pt idx="0">
                  <c:v>0.8</c:v>
                </c:pt>
                <c:pt idx="1">
                  <c:v>0.1</c:v>
                </c:pt>
                <c:pt idx="2">
                  <c:v>0.1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8-A94F-99C5-683E375D8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</a:t>
            </a:r>
            <a:r>
              <a:rPr lang="en-US" dirty="0"/>
              <a:t>(y)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q(y)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0.000</c:formatCode>
                <c:ptCount val="4"/>
                <c:pt idx="0">
                  <c:v>0.2</c:v>
                </c:pt>
                <c:pt idx="1">
                  <c:v>0.6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1-3049-8920-F73D2ECE02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p(y)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0-7E4D-86B8-FCD3BD859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886863456"/>
        <c:axId val="954442992"/>
      </c:barChart>
      <c:catAx>
        <c:axId val="8868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4442992"/>
        <c:crosses val="autoZero"/>
        <c:auto val="1"/>
        <c:lblAlgn val="ctr"/>
        <c:lblOffset val="100"/>
        <c:noMultiLvlLbl val="0"/>
      </c:catAx>
      <c:valAx>
        <c:axId val="954442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68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67BDA0-2732-9C46-B2FF-9CE087BDF1EE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E7F5D1-4028-6C4E-B61A-9B3F0E813D6D}">
      <dgm:prSet phldrT="[Text]" custT="1"/>
      <dgm:spPr/>
      <dgm:t>
        <a:bodyPr/>
        <a:lstStyle/>
        <a:p>
          <a:r>
            <a:rPr lang="en-US" sz="1800" dirty="0" err="1"/>
            <a:t>有监督学习</a:t>
          </a:r>
          <a:endParaRPr lang="en-US" sz="1800" dirty="0"/>
        </a:p>
      </dgm:t>
    </dgm:pt>
    <dgm:pt modelId="{E34137CD-8190-914D-904B-BF6EBF687C96}" type="parTrans" cxnId="{066CCE17-C8BE-4E4F-A477-B73D6B7CFA3D}">
      <dgm:prSet/>
      <dgm:spPr/>
      <dgm:t>
        <a:bodyPr/>
        <a:lstStyle/>
        <a:p>
          <a:endParaRPr lang="en-US" sz="800"/>
        </a:p>
      </dgm:t>
    </dgm:pt>
    <dgm:pt modelId="{70A09CA2-90D0-B24F-BB0E-E172D03FF451}" type="sibTrans" cxnId="{066CCE17-C8BE-4E4F-A477-B73D6B7CFA3D}">
      <dgm:prSet/>
      <dgm:spPr/>
      <dgm:t>
        <a:bodyPr/>
        <a:lstStyle/>
        <a:p>
          <a:endParaRPr lang="en-US" sz="800"/>
        </a:p>
      </dgm:t>
    </dgm:pt>
    <dgm:pt modelId="{D831D0AD-DC79-FC43-9B62-E1E0AB67FE79}">
      <dgm:prSet phldrT="[Text]" custT="1"/>
      <dgm:spPr/>
      <dgm:t>
        <a:bodyPr/>
        <a:lstStyle/>
        <a:p>
          <a:r>
            <a:rPr lang="en-US" sz="1800" dirty="0" err="1"/>
            <a:t>回归</a:t>
          </a:r>
          <a:endParaRPr lang="en-US" sz="1800" dirty="0"/>
        </a:p>
      </dgm:t>
    </dgm:pt>
    <dgm:pt modelId="{F9A6A21E-78A0-D545-92B2-39CA75522D5C}" type="parTrans" cxnId="{4A0D562E-9069-314A-8390-D38418FBEC5C}">
      <dgm:prSet custT="1"/>
      <dgm:spPr/>
      <dgm:t>
        <a:bodyPr/>
        <a:lstStyle/>
        <a:p>
          <a:endParaRPr lang="en-US" sz="100"/>
        </a:p>
      </dgm:t>
    </dgm:pt>
    <dgm:pt modelId="{64AC080A-04F3-044D-A55F-C0585D17EE11}" type="sibTrans" cxnId="{4A0D562E-9069-314A-8390-D38418FBEC5C}">
      <dgm:prSet/>
      <dgm:spPr/>
      <dgm:t>
        <a:bodyPr/>
        <a:lstStyle/>
        <a:p>
          <a:endParaRPr lang="en-US" sz="800"/>
        </a:p>
      </dgm:t>
    </dgm:pt>
    <dgm:pt modelId="{84922A7D-D0E3-D342-806D-25C25D83F192}">
      <dgm:prSet phldrT="[Text]" custT="1"/>
      <dgm:spPr/>
      <dgm:t>
        <a:bodyPr/>
        <a:lstStyle/>
        <a:p>
          <a:r>
            <a:rPr lang="en-US" sz="1800" dirty="0" err="1"/>
            <a:t>分类</a:t>
          </a:r>
          <a:endParaRPr lang="en-US" sz="1800" dirty="0"/>
        </a:p>
      </dgm:t>
    </dgm:pt>
    <dgm:pt modelId="{B6A60FC6-05BF-184E-8873-B937BF72F81F}" type="parTrans" cxnId="{CEBFA605-69F6-2B4B-BED2-5BC1D5A05BE2}">
      <dgm:prSet custT="1"/>
      <dgm:spPr/>
      <dgm:t>
        <a:bodyPr/>
        <a:lstStyle/>
        <a:p>
          <a:endParaRPr lang="en-US" sz="100"/>
        </a:p>
      </dgm:t>
    </dgm:pt>
    <dgm:pt modelId="{4ACEF1DD-090E-3F44-BB65-8C9A44FDA621}" type="sibTrans" cxnId="{CEBFA605-69F6-2B4B-BED2-5BC1D5A05BE2}">
      <dgm:prSet/>
      <dgm:spPr/>
      <dgm:t>
        <a:bodyPr/>
        <a:lstStyle/>
        <a:p>
          <a:endParaRPr lang="en-US" sz="800"/>
        </a:p>
      </dgm:t>
    </dgm:pt>
    <dgm:pt modelId="{D5FE2B42-58C7-A54E-8E5E-92B072AD18AE}">
      <dgm:prSet phldrT="[Text]" custT="1"/>
      <dgm:spPr/>
      <dgm:t>
        <a:bodyPr/>
        <a:lstStyle/>
        <a:p>
          <a:r>
            <a:rPr lang="en-US" sz="1800" dirty="0" err="1"/>
            <a:t>二分类</a:t>
          </a:r>
          <a:endParaRPr lang="en-US" sz="1800" dirty="0"/>
        </a:p>
      </dgm:t>
    </dgm:pt>
    <dgm:pt modelId="{5537800B-99FD-2841-9B84-6E97D67543FC}" type="parTrans" cxnId="{F4ABBDDC-5EF4-1A42-B652-00243D1CA6EE}">
      <dgm:prSet custT="1"/>
      <dgm:spPr/>
      <dgm:t>
        <a:bodyPr/>
        <a:lstStyle/>
        <a:p>
          <a:endParaRPr lang="en-US" sz="100"/>
        </a:p>
      </dgm:t>
    </dgm:pt>
    <dgm:pt modelId="{89F674F1-DF5F-EC43-A681-B46B9C590C55}" type="sibTrans" cxnId="{F4ABBDDC-5EF4-1A42-B652-00243D1CA6EE}">
      <dgm:prSet/>
      <dgm:spPr/>
      <dgm:t>
        <a:bodyPr/>
        <a:lstStyle/>
        <a:p>
          <a:endParaRPr lang="en-US" sz="800"/>
        </a:p>
      </dgm:t>
    </dgm:pt>
    <dgm:pt modelId="{B193248F-9F44-F447-B1B1-F2AE13F9C5FF}">
      <dgm:prSet custT="1"/>
      <dgm:spPr/>
      <dgm:t>
        <a:bodyPr/>
        <a:lstStyle/>
        <a:p>
          <a:r>
            <a:rPr lang="en-US" sz="180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多分类</a:t>
          </a:r>
          <a:endParaRPr lang="en-US" sz="18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2B9B243F-6009-C043-8C65-4A1D8B816F48}" type="parTrans" cxnId="{048A1766-DE4F-484B-A489-F513B181AF94}">
      <dgm:prSet custT="1"/>
      <dgm:spPr/>
      <dgm:t>
        <a:bodyPr/>
        <a:lstStyle/>
        <a:p>
          <a:endParaRPr lang="en-US" sz="400"/>
        </a:p>
      </dgm:t>
    </dgm:pt>
    <dgm:pt modelId="{754DB9E9-4B95-E847-AFFF-4481F08E820C}" type="sibTrans" cxnId="{048A1766-DE4F-484B-A489-F513B181AF94}">
      <dgm:prSet/>
      <dgm:spPr/>
      <dgm:t>
        <a:bodyPr/>
        <a:lstStyle/>
        <a:p>
          <a:endParaRPr lang="en-US" sz="1600"/>
        </a:p>
      </dgm:t>
    </dgm:pt>
    <dgm:pt modelId="{D25AE949-5C97-4D41-9AC9-C1BC2F58FCF5}" type="pres">
      <dgm:prSet presAssocID="{1767BDA0-2732-9C46-B2FF-9CE087BDF1E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B01FB66-8A95-974D-A68B-E15011E1D17A}" type="pres">
      <dgm:prSet presAssocID="{CBE7F5D1-4028-6C4E-B61A-9B3F0E813D6D}" presName="root1" presStyleCnt="0"/>
      <dgm:spPr/>
    </dgm:pt>
    <dgm:pt modelId="{6083417B-1FAB-A44F-8E07-47DC50FCE0E3}" type="pres">
      <dgm:prSet presAssocID="{CBE7F5D1-4028-6C4E-B61A-9B3F0E813D6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E083F4-5321-EA44-A7E5-E04F14B885DE}" type="pres">
      <dgm:prSet presAssocID="{CBE7F5D1-4028-6C4E-B61A-9B3F0E813D6D}" presName="level2hierChild" presStyleCnt="0"/>
      <dgm:spPr/>
    </dgm:pt>
    <dgm:pt modelId="{147AB815-528D-644C-AB5E-6B0565AFC7B4}" type="pres">
      <dgm:prSet presAssocID="{F9A6A21E-78A0-D545-92B2-39CA75522D5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AD60BF92-39D3-6D43-936B-D42EB6E7386D}" type="pres">
      <dgm:prSet presAssocID="{F9A6A21E-78A0-D545-92B2-39CA75522D5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17D965E5-9116-4E4D-A73D-C5481F25FF75}" type="pres">
      <dgm:prSet presAssocID="{D831D0AD-DC79-FC43-9B62-E1E0AB67FE79}" presName="root2" presStyleCnt="0"/>
      <dgm:spPr/>
    </dgm:pt>
    <dgm:pt modelId="{984A2F78-AE14-1747-86E8-50788EE8B0F3}" type="pres">
      <dgm:prSet presAssocID="{D831D0AD-DC79-FC43-9B62-E1E0AB67FE79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BA29C-7A42-BF4D-A0D6-FFBF60AEC124}" type="pres">
      <dgm:prSet presAssocID="{D831D0AD-DC79-FC43-9B62-E1E0AB67FE79}" presName="level3hierChild" presStyleCnt="0"/>
      <dgm:spPr/>
    </dgm:pt>
    <dgm:pt modelId="{F79AB5A2-9A75-3743-BF6C-60CAE4661878}" type="pres">
      <dgm:prSet presAssocID="{B6A60FC6-05BF-184E-8873-B937BF72F81F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0FBE1A18-767C-2F49-A29E-62C87FD0AFAF}" type="pres">
      <dgm:prSet presAssocID="{B6A60FC6-05BF-184E-8873-B937BF72F81F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DA5C499A-56A8-CB4A-A343-B85151004FED}" type="pres">
      <dgm:prSet presAssocID="{84922A7D-D0E3-D342-806D-25C25D83F192}" presName="root2" presStyleCnt="0"/>
      <dgm:spPr/>
    </dgm:pt>
    <dgm:pt modelId="{705DF010-521B-BA4A-9DC3-914909F59B5C}" type="pres">
      <dgm:prSet presAssocID="{84922A7D-D0E3-D342-806D-25C25D83F19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FC63550-80C8-8A40-8FCC-F803238A50BD}" type="pres">
      <dgm:prSet presAssocID="{84922A7D-D0E3-D342-806D-25C25D83F192}" presName="level3hierChild" presStyleCnt="0"/>
      <dgm:spPr/>
    </dgm:pt>
    <dgm:pt modelId="{6C16582E-0063-8D4A-8BE7-88FA4C79F490}" type="pres">
      <dgm:prSet presAssocID="{5537800B-99FD-2841-9B84-6E97D67543FC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E1629FC1-7774-344C-9D74-24437B54546E}" type="pres">
      <dgm:prSet presAssocID="{5537800B-99FD-2841-9B84-6E97D67543FC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A93E1872-EBD9-4A49-B568-EF6459EB1DDD}" type="pres">
      <dgm:prSet presAssocID="{D5FE2B42-58C7-A54E-8E5E-92B072AD18AE}" presName="root2" presStyleCnt="0"/>
      <dgm:spPr/>
    </dgm:pt>
    <dgm:pt modelId="{B2D3B13A-E583-A744-AAB6-8BB1F3B4F525}" type="pres">
      <dgm:prSet presAssocID="{D5FE2B42-58C7-A54E-8E5E-92B072AD18AE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1BADFE-347F-A64E-9378-4CF83DFFF844}" type="pres">
      <dgm:prSet presAssocID="{D5FE2B42-58C7-A54E-8E5E-92B072AD18AE}" presName="level3hierChild" presStyleCnt="0"/>
      <dgm:spPr/>
    </dgm:pt>
    <dgm:pt modelId="{2AB5128E-A378-D843-92C6-8096620F9EDD}" type="pres">
      <dgm:prSet presAssocID="{2B9B243F-6009-C043-8C65-4A1D8B816F48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E9327327-2FD0-D946-BB47-E8E294378A4F}" type="pres">
      <dgm:prSet presAssocID="{2B9B243F-6009-C043-8C65-4A1D8B816F48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417EE8B8-03F9-7341-BB6F-EAA5CF4237A5}" type="pres">
      <dgm:prSet presAssocID="{B193248F-9F44-F447-B1B1-F2AE13F9C5FF}" presName="root2" presStyleCnt="0"/>
      <dgm:spPr/>
    </dgm:pt>
    <dgm:pt modelId="{7ABBD006-3C54-9746-B159-55145FCEA4A7}" type="pres">
      <dgm:prSet presAssocID="{B193248F-9F44-F447-B1B1-F2AE13F9C5F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DF0FBE-EBFB-364E-9359-1337A542742D}" type="pres">
      <dgm:prSet presAssocID="{B193248F-9F44-F447-B1B1-F2AE13F9C5FF}" presName="level3hierChild" presStyleCnt="0"/>
      <dgm:spPr/>
    </dgm:pt>
  </dgm:ptLst>
  <dgm:cxnLst>
    <dgm:cxn modelId="{F4ABBDDC-5EF4-1A42-B652-00243D1CA6EE}" srcId="{84922A7D-D0E3-D342-806D-25C25D83F192}" destId="{D5FE2B42-58C7-A54E-8E5E-92B072AD18AE}" srcOrd="0" destOrd="0" parTransId="{5537800B-99FD-2841-9B84-6E97D67543FC}" sibTransId="{89F674F1-DF5F-EC43-A681-B46B9C590C55}"/>
    <dgm:cxn modelId="{E6615F2E-E9F9-3C45-AE29-289B0EF42DED}" type="presOf" srcId="{CBE7F5D1-4028-6C4E-B61A-9B3F0E813D6D}" destId="{6083417B-1FAB-A44F-8E07-47DC50FCE0E3}" srcOrd="0" destOrd="0" presId="urn:microsoft.com/office/officeart/2005/8/layout/hierarchy2"/>
    <dgm:cxn modelId="{E2D96A9B-C7EA-A143-B468-85639CB2DFAC}" type="presOf" srcId="{2B9B243F-6009-C043-8C65-4A1D8B816F48}" destId="{2AB5128E-A378-D843-92C6-8096620F9EDD}" srcOrd="0" destOrd="0" presId="urn:microsoft.com/office/officeart/2005/8/layout/hierarchy2"/>
    <dgm:cxn modelId="{DD13968F-B9A7-2147-A126-09A565BEE62A}" type="presOf" srcId="{B6A60FC6-05BF-184E-8873-B937BF72F81F}" destId="{0FBE1A18-767C-2F49-A29E-62C87FD0AFAF}" srcOrd="1" destOrd="0" presId="urn:microsoft.com/office/officeart/2005/8/layout/hierarchy2"/>
    <dgm:cxn modelId="{8F7A9547-A25C-4249-AFA5-C6120A5F18B4}" type="presOf" srcId="{F9A6A21E-78A0-D545-92B2-39CA75522D5C}" destId="{147AB815-528D-644C-AB5E-6B0565AFC7B4}" srcOrd="0" destOrd="0" presId="urn:microsoft.com/office/officeart/2005/8/layout/hierarchy2"/>
    <dgm:cxn modelId="{26A549D4-83D8-B84E-9FAA-71712C470223}" type="presOf" srcId="{B193248F-9F44-F447-B1B1-F2AE13F9C5FF}" destId="{7ABBD006-3C54-9746-B159-55145FCEA4A7}" srcOrd="0" destOrd="0" presId="urn:microsoft.com/office/officeart/2005/8/layout/hierarchy2"/>
    <dgm:cxn modelId="{8B42AE75-282E-204A-A86B-E5BF12386E14}" type="presOf" srcId="{84922A7D-D0E3-D342-806D-25C25D83F192}" destId="{705DF010-521B-BA4A-9DC3-914909F59B5C}" srcOrd="0" destOrd="0" presId="urn:microsoft.com/office/officeart/2005/8/layout/hierarchy2"/>
    <dgm:cxn modelId="{0F2A6B27-D497-9641-91D8-478E6B0D985F}" type="presOf" srcId="{1767BDA0-2732-9C46-B2FF-9CE087BDF1EE}" destId="{D25AE949-5C97-4D41-9AC9-C1BC2F58FCF5}" srcOrd="0" destOrd="0" presId="urn:microsoft.com/office/officeart/2005/8/layout/hierarchy2"/>
    <dgm:cxn modelId="{0D44BB2F-A3EB-F649-9173-37147F8F486D}" type="presOf" srcId="{D5FE2B42-58C7-A54E-8E5E-92B072AD18AE}" destId="{B2D3B13A-E583-A744-AAB6-8BB1F3B4F525}" srcOrd="0" destOrd="0" presId="urn:microsoft.com/office/officeart/2005/8/layout/hierarchy2"/>
    <dgm:cxn modelId="{048A1766-DE4F-484B-A489-F513B181AF94}" srcId="{84922A7D-D0E3-D342-806D-25C25D83F192}" destId="{B193248F-9F44-F447-B1B1-F2AE13F9C5FF}" srcOrd="1" destOrd="0" parTransId="{2B9B243F-6009-C043-8C65-4A1D8B816F48}" sibTransId="{754DB9E9-4B95-E847-AFFF-4481F08E820C}"/>
    <dgm:cxn modelId="{3285F723-3922-3544-BE6F-219AD203A98D}" type="presOf" srcId="{5537800B-99FD-2841-9B84-6E97D67543FC}" destId="{E1629FC1-7774-344C-9D74-24437B54546E}" srcOrd="1" destOrd="0" presId="urn:microsoft.com/office/officeart/2005/8/layout/hierarchy2"/>
    <dgm:cxn modelId="{066CCE17-C8BE-4E4F-A477-B73D6B7CFA3D}" srcId="{1767BDA0-2732-9C46-B2FF-9CE087BDF1EE}" destId="{CBE7F5D1-4028-6C4E-B61A-9B3F0E813D6D}" srcOrd="0" destOrd="0" parTransId="{E34137CD-8190-914D-904B-BF6EBF687C96}" sibTransId="{70A09CA2-90D0-B24F-BB0E-E172D03FF451}"/>
    <dgm:cxn modelId="{FA21BECB-5026-8C48-91DC-EDC2FD62DDBE}" type="presOf" srcId="{B6A60FC6-05BF-184E-8873-B937BF72F81F}" destId="{F79AB5A2-9A75-3743-BF6C-60CAE4661878}" srcOrd="0" destOrd="0" presId="urn:microsoft.com/office/officeart/2005/8/layout/hierarchy2"/>
    <dgm:cxn modelId="{CB62B11D-4BF6-DD44-909F-F1A7E9953850}" type="presOf" srcId="{5537800B-99FD-2841-9B84-6E97D67543FC}" destId="{6C16582E-0063-8D4A-8BE7-88FA4C79F490}" srcOrd="0" destOrd="0" presId="urn:microsoft.com/office/officeart/2005/8/layout/hierarchy2"/>
    <dgm:cxn modelId="{0A24AD51-BE47-AE4E-9AF2-FC0FD30A1249}" type="presOf" srcId="{2B9B243F-6009-C043-8C65-4A1D8B816F48}" destId="{E9327327-2FD0-D946-BB47-E8E294378A4F}" srcOrd="1" destOrd="0" presId="urn:microsoft.com/office/officeart/2005/8/layout/hierarchy2"/>
    <dgm:cxn modelId="{804EC187-D0EA-5A4F-8809-D28BE1823C2E}" type="presOf" srcId="{D831D0AD-DC79-FC43-9B62-E1E0AB67FE79}" destId="{984A2F78-AE14-1747-86E8-50788EE8B0F3}" srcOrd="0" destOrd="0" presId="urn:microsoft.com/office/officeart/2005/8/layout/hierarchy2"/>
    <dgm:cxn modelId="{4A0D562E-9069-314A-8390-D38418FBEC5C}" srcId="{CBE7F5D1-4028-6C4E-B61A-9B3F0E813D6D}" destId="{D831D0AD-DC79-FC43-9B62-E1E0AB67FE79}" srcOrd="0" destOrd="0" parTransId="{F9A6A21E-78A0-D545-92B2-39CA75522D5C}" sibTransId="{64AC080A-04F3-044D-A55F-C0585D17EE11}"/>
    <dgm:cxn modelId="{A60C39DC-8E53-5547-BF66-DCD8786AE5DF}" type="presOf" srcId="{F9A6A21E-78A0-D545-92B2-39CA75522D5C}" destId="{AD60BF92-39D3-6D43-936B-D42EB6E7386D}" srcOrd="1" destOrd="0" presId="urn:microsoft.com/office/officeart/2005/8/layout/hierarchy2"/>
    <dgm:cxn modelId="{CEBFA605-69F6-2B4B-BED2-5BC1D5A05BE2}" srcId="{CBE7F5D1-4028-6C4E-B61A-9B3F0E813D6D}" destId="{84922A7D-D0E3-D342-806D-25C25D83F192}" srcOrd="1" destOrd="0" parTransId="{B6A60FC6-05BF-184E-8873-B937BF72F81F}" sibTransId="{4ACEF1DD-090E-3F44-BB65-8C9A44FDA621}"/>
    <dgm:cxn modelId="{378C9272-48DD-4642-9A74-D21D4D63D089}" type="presParOf" srcId="{D25AE949-5C97-4D41-9AC9-C1BC2F58FCF5}" destId="{1B01FB66-8A95-974D-A68B-E15011E1D17A}" srcOrd="0" destOrd="0" presId="urn:microsoft.com/office/officeart/2005/8/layout/hierarchy2"/>
    <dgm:cxn modelId="{328B96EE-7619-B64A-A969-19F8F5A927C5}" type="presParOf" srcId="{1B01FB66-8A95-974D-A68B-E15011E1D17A}" destId="{6083417B-1FAB-A44F-8E07-47DC50FCE0E3}" srcOrd="0" destOrd="0" presId="urn:microsoft.com/office/officeart/2005/8/layout/hierarchy2"/>
    <dgm:cxn modelId="{404A3A2A-5E92-E94A-863E-F2EB97C4EBB3}" type="presParOf" srcId="{1B01FB66-8A95-974D-A68B-E15011E1D17A}" destId="{B6E083F4-5321-EA44-A7E5-E04F14B885DE}" srcOrd="1" destOrd="0" presId="urn:microsoft.com/office/officeart/2005/8/layout/hierarchy2"/>
    <dgm:cxn modelId="{6C162A8F-B602-A146-BB8F-E20EDD6A8866}" type="presParOf" srcId="{B6E083F4-5321-EA44-A7E5-E04F14B885DE}" destId="{147AB815-528D-644C-AB5E-6B0565AFC7B4}" srcOrd="0" destOrd="0" presId="urn:microsoft.com/office/officeart/2005/8/layout/hierarchy2"/>
    <dgm:cxn modelId="{74899C4A-E3A5-5740-B889-FBF2C4972331}" type="presParOf" srcId="{147AB815-528D-644C-AB5E-6B0565AFC7B4}" destId="{AD60BF92-39D3-6D43-936B-D42EB6E7386D}" srcOrd="0" destOrd="0" presId="urn:microsoft.com/office/officeart/2005/8/layout/hierarchy2"/>
    <dgm:cxn modelId="{934257C7-6241-584B-A341-B61A14BD1324}" type="presParOf" srcId="{B6E083F4-5321-EA44-A7E5-E04F14B885DE}" destId="{17D965E5-9116-4E4D-A73D-C5481F25FF75}" srcOrd="1" destOrd="0" presId="urn:microsoft.com/office/officeart/2005/8/layout/hierarchy2"/>
    <dgm:cxn modelId="{F88CB9A6-3B28-5041-8055-720040E01BBF}" type="presParOf" srcId="{17D965E5-9116-4E4D-A73D-C5481F25FF75}" destId="{984A2F78-AE14-1747-86E8-50788EE8B0F3}" srcOrd="0" destOrd="0" presId="urn:microsoft.com/office/officeart/2005/8/layout/hierarchy2"/>
    <dgm:cxn modelId="{5EA9BF55-30BB-3C44-844E-80FAF082E01D}" type="presParOf" srcId="{17D965E5-9116-4E4D-A73D-C5481F25FF75}" destId="{D31BA29C-7A42-BF4D-A0D6-FFBF60AEC124}" srcOrd="1" destOrd="0" presId="urn:microsoft.com/office/officeart/2005/8/layout/hierarchy2"/>
    <dgm:cxn modelId="{F56C0256-7FCC-4C4B-8CA8-A40EBA03D367}" type="presParOf" srcId="{B6E083F4-5321-EA44-A7E5-E04F14B885DE}" destId="{F79AB5A2-9A75-3743-BF6C-60CAE4661878}" srcOrd="2" destOrd="0" presId="urn:microsoft.com/office/officeart/2005/8/layout/hierarchy2"/>
    <dgm:cxn modelId="{6E5A422C-CD07-0444-A70F-B960C3F7D1F2}" type="presParOf" srcId="{F79AB5A2-9A75-3743-BF6C-60CAE4661878}" destId="{0FBE1A18-767C-2F49-A29E-62C87FD0AFAF}" srcOrd="0" destOrd="0" presId="urn:microsoft.com/office/officeart/2005/8/layout/hierarchy2"/>
    <dgm:cxn modelId="{50EC2421-22E1-064E-94ED-BC7BFAAB4F68}" type="presParOf" srcId="{B6E083F4-5321-EA44-A7E5-E04F14B885DE}" destId="{DA5C499A-56A8-CB4A-A343-B85151004FED}" srcOrd="3" destOrd="0" presId="urn:microsoft.com/office/officeart/2005/8/layout/hierarchy2"/>
    <dgm:cxn modelId="{9E070055-A47B-1644-90BE-46D13E2E5DF4}" type="presParOf" srcId="{DA5C499A-56A8-CB4A-A343-B85151004FED}" destId="{705DF010-521B-BA4A-9DC3-914909F59B5C}" srcOrd="0" destOrd="0" presId="urn:microsoft.com/office/officeart/2005/8/layout/hierarchy2"/>
    <dgm:cxn modelId="{502E52E5-70D8-6545-83E8-4B671F295CA4}" type="presParOf" srcId="{DA5C499A-56A8-CB4A-A343-B85151004FED}" destId="{DFC63550-80C8-8A40-8FCC-F803238A50BD}" srcOrd="1" destOrd="0" presId="urn:microsoft.com/office/officeart/2005/8/layout/hierarchy2"/>
    <dgm:cxn modelId="{2D847A37-0645-3542-AA5E-98D90024A0C5}" type="presParOf" srcId="{DFC63550-80C8-8A40-8FCC-F803238A50BD}" destId="{6C16582E-0063-8D4A-8BE7-88FA4C79F490}" srcOrd="0" destOrd="0" presId="urn:microsoft.com/office/officeart/2005/8/layout/hierarchy2"/>
    <dgm:cxn modelId="{B239167C-A9B1-3145-A1C5-C6BD52EC8D27}" type="presParOf" srcId="{6C16582E-0063-8D4A-8BE7-88FA4C79F490}" destId="{E1629FC1-7774-344C-9D74-24437B54546E}" srcOrd="0" destOrd="0" presId="urn:microsoft.com/office/officeart/2005/8/layout/hierarchy2"/>
    <dgm:cxn modelId="{076ACF15-C16E-0A4B-974C-D516BD5ED6A1}" type="presParOf" srcId="{DFC63550-80C8-8A40-8FCC-F803238A50BD}" destId="{A93E1872-EBD9-4A49-B568-EF6459EB1DDD}" srcOrd="1" destOrd="0" presId="urn:microsoft.com/office/officeart/2005/8/layout/hierarchy2"/>
    <dgm:cxn modelId="{AAE430FF-BA4B-0440-A33C-B4E33671F17B}" type="presParOf" srcId="{A93E1872-EBD9-4A49-B568-EF6459EB1DDD}" destId="{B2D3B13A-E583-A744-AAB6-8BB1F3B4F525}" srcOrd="0" destOrd="0" presId="urn:microsoft.com/office/officeart/2005/8/layout/hierarchy2"/>
    <dgm:cxn modelId="{7153CE3C-7BE3-9C45-BA91-6D5D7D815774}" type="presParOf" srcId="{A93E1872-EBD9-4A49-B568-EF6459EB1DDD}" destId="{5B1BADFE-347F-A64E-9378-4CF83DFFF844}" srcOrd="1" destOrd="0" presId="urn:microsoft.com/office/officeart/2005/8/layout/hierarchy2"/>
    <dgm:cxn modelId="{84B49CBC-E552-8A4B-A551-7E5F341D197C}" type="presParOf" srcId="{DFC63550-80C8-8A40-8FCC-F803238A50BD}" destId="{2AB5128E-A378-D843-92C6-8096620F9EDD}" srcOrd="2" destOrd="0" presId="urn:microsoft.com/office/officeart/2005/8/layout/hierarchy2"/>
    <dgm:cxn modelId="{0AA91769-AC3B-AA4E-AB40-01306CF24106}" type="presParOf" srcId="{2AB5128E-A378-D843-92C6-8096620F9EDD}" destId="{E9327327-2FD0-D946-BB47-E8E294378A4F}" srcOrd="0" destOrd="0" presId="urn:microsoft.com/office/officeart/2005/8/layout/hierarchy2"/>
    <dgm:cxn modelId="{ED007AC5-3464-CB45-8A47-6BE8A6C818BA}" type="presParOf" srcId="{DFC63550-80C8-8A40-8FCC-F803238A50BD}" destId="{417EE8B8-03F9-7341-BB6F-EAA5CF4237A5}" srcOrd="3" destOrd="0" presId="urn:microsoft.com/office/officeart/2005/8/layout/hierarchy2"/>
    <dgm:cxn modelId="{090EEF28-9D03-E54C-9111-CE700AFD5B4A}" type="presParOf" srcId="{417EE8B8-03F9-7341-BB6F-EAA5CF4237A5}" destId="{7ABBD006-3C54-9746-B159-55145FCEA4A7}" srcOrd="0" destOrd="0" presId="urn:microsoft.com/office/officeart/2005/8/layout/hierarchy2"/>
    <dgm:cxn modelId="{D4D104E9-EFCE-324A-B735-CEB61F663940}" type="presParOf" srcId="{417EE8B8-03F9-7341-BB6F-EAA5CF4237A5}" destId="{39DF0FBE-EBFB-364E-9359-1337A542742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3417B-1FAB-A44F-8E07-47DC50FCE0E3}">
      <dsp:nvSpPr>
        <dsp:cNvPr id="0" name=""/>
        <dsp:cNvSpPr/>
      </dsp:nvSpPr>
      <dsp:spPr>
        <a:xfrm>
          <a:off x="1362" y="505727"/>
          <a:ext cx="1603493" cy="801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有监督学习</a:t>
          </a:r>
          <a:endParaRPr lang="en-US" sz="1800" kern="1200" dirty="0"/>
        </a:p>
      </dsp:txBody>
      <dsp:txXfrm>
        <a:off x="24844" y="529209"/>
        <a:ext cx="1556529" cy="754782"/>
      </dsp:txXfrm>
    </dsp:sp>
    <dsp:sp modelId="{147AB815-528D-644C-AB5E-6B0565AFC7B4}">
      <dsp:nvSpPr>
        <dsp:cNvPr id="0" name=""/>
        <dsp:cNvSpPr/>
      </dsp:nvSpPr>
      <dsp:spPr>
        <a:xfrm rot="19457599">
          <a:off x="1530612" y="644370"/>
          <a:ext cx="789883" cy="63457"/>
        </a:xfrm>
        <a:custGeom>
          <a:avLst/>
          <a:gdLst/>
          <a:ahLst/>
          <a:cxnLst/>
          <a:rect l="0" t="0" r="0" b="0"/>
          <a:pathLst>
            <a:path>
              <a:moveTo>
                <a:pt x="0" y="31728"/>
              </a:moveTo>
              <a:lnTo>
                <a:pt x="789883" y="317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1905807" y="656352"/>
        <a:ext cx="39494" cy="39494"/>
      </dsp:txXfrm>
    </dsp:sp>
    <dsp:sp modelId="{984A2F78-AE14-1747-86E8-50788EE8B0F3}">
      <dsp:nvSpPr>
        <dsp:cNvPr id="0" name=""/>
        <dsp:cNvSpPr/>
      </dsp:nvSpPr>
      <dsp:spPr>
        <a:xfrm>
          <a:off x="2246253" y="44723"/>
          <a:ext cx="1603493" cy="801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回归</a:t>
          </a:r>
          <a:endParaRPr lang="en-US" sz="1800" kern="1200" dirty="0"/>
        </a:p>
      </dsp:txBody>
      <dsp:txXfrm>
        <a:off x="2269735" y="68205"/>
        <a:ext cx="1556529" cy="754782"/>
      </dsp:txXfrm>
    </dsp:sp>
    <dsp:sp modelId="{F79AB5A2-9A75-3743-BF6C-60CAE4661878}">
      <dsp:nvSpPr>
        <dsp:cNvPr id="0" name=""/>
        <dsp:cNvSpPr/>
      </dsp:nvSpPr>
      <dsp:spPr>
        <a:xfrm rot="2142401">
          <a:off x="1530612" y="1105374"/>
          <a:ext cx="789883" cy="63457"/>
        </a:xfrm>
        <a:custGeom>
          <a:avLst/>
          <a:gdLst/>
          <a:ahLst/>
          <a:cxnLst/>
          <a:rect l="0" t="0" r="0" b="0"/>
          <a:pathLst>
            <a:path>
              <a:moveTo>
                <a:pt x="0" y="31728"/>
              </a:moveTo>
              <a:lnTo>
                <a:pt x="789883" y="317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1905807" y="1117356"/>
        <a:ext cx="39494" cy="39494"/>
      </dsp:txXfrm>
    </dsp:sp>
    <dsp:sp modelId="{705DF010-521B-BA4A-9DC3-914909F59B5C}">
      <dsp:nvSpPr>
        <dsp:cNvPr id="0" name=""/>
        <dsp:cNvSpPr/>
      </dsp:nvSpPr>
      <dsp:spPr>
        <a:xfrm>
          <a:off x="2246253" y="966732"/>
          <a:ext cx="1603493" cy="801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分类</a:t>
          </a:r>
          <a:endParaRPr lang="en-US" sz="1800" kern="1200" dirty="0"/>
        </a:p>
      </dsp:txBody>
      <dsp:txXfrm>
        <a:off x="2269735" y="990214"/>
        <a:ext cx="1556529" cy="754782"/>
      </dsp:txXfrm>
    </dsp:sp>
    <dsp:sp modelId="{6C16582E-0063-8D4A-8BE7-88FA4C79F490}">
      <dsp:nvSpPr>
        <dsp:cNvPr id="0" name=""/>
        <dsp:cNvSpPr/>
      </dsp:nvSpPr>
      <dsp:spPr>
        <a:xfrm rot="19457599">
          <a:off x="3775503" y="1105374"/>
          <a:ext cx="789883" cy="63457"/>
        </a:xfrm>
        <a:custGeom>
          <a:avLst/>
          <a:gdLst/>
          <a:ahLst/>
          <a:cxnLst/>
          <a:rect l="0" t="0" r="0" b="0"/>
          <a:pathLst>
            <a:path>
              <a:moveTo>
                <a:pt x="0" y="31728"/>
              </a:moveTo>
              <a:lnTo>
                <a:pt x="789883" y="317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4150698" y="1117356"/>
        <a:ext cx="39494" cy="39494"/>
      </dsp:txXfrm>
    </dsp:sp>
    <dsp:sp modelId="{B2D3B13A-E583-A744-AAB6-8BB1F3B4F525}">
      <dsp:nvSpPr>
        <dsp:cNvPr id="0" name=""/>
        <dsp:cNvSpPr/>
      </dsp:nvSpPr>
      <dsp:spPr>
        <a:xfrm>
          <a:off x="4491144" y="505727"/>
          <a:ext cx="1603493" cy="801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二分类</a:t>
          </a:r>
          <a:endParaRPr lang="en-US" sz="1800" kern="1200" dirty="0"/>
        </a:p>
      </dsp:txBody>
      <dsp:txXfrm>
        <a:off x="4514626" y="529209"/>
        <a:ext cx="1556529" cy="754782"/>
      </dsp:txXfrm>
    </dsp:sp>
    <dsp:sp modelId="{2AB5128E-A378-D843-92C6-8096620F9EDD}">
      <dsp:nvSpPr>
        <dsp:cNvPr id="0" name=""/>
        <dsp:cNvSpPr/>
      </dsp:nvSpPr>
      <dsp:spPr>
        <a:xfrm rot="2142401">
          <a:off x="3775503" y="1566379"/>
          <a:ext cx="789883" cy="63457"/>
        </a:xfrm>
        <a:custGeom>
          <a:avLst/>
          <a:gdLst/>
          <a:ahLst/>
          <a:cxnLst/>
          <a:rect l="0" t="0" r="0" b="0"/>
          <a:pathLst>
            <a:path>
              <a:moveTo>
                <a:pt x="0" y="31728"/>
              </a:moveTo>
              <a:lnTo>
                <a:pt x="789883" y="317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50698" y="1578360"/>
        <a:ext cx="39494" cy="39494"/>
      </dsp:txXfrm>
    </dsp:sp>
    <dsp:sp modelId="{7ABBD006-3C54-9746-B159-55145FCEA4A7}">
      <dsp:nvSpPr>
        <dsp:cNvPr id="0" name=""/>
        <dsp:cNvSpPr/>
      </dsp:nvSpPr>
      <dsp:spPr>
        <a:xfrm>
          <a:off x="4491144" y="1427736"/>
          <a:ext cx="1603493" cy="801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多分类</a:t>
          </a:r>
          <a:endParaRPr lang="en-US" sz="18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sp:txBody>
      <dsp:txXfrm>
        <a:off x="4514626" y="1451218"/>
        <a:ext cx="1556529" cy="754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880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53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981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23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01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18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3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910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836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5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67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906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037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882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746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523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960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neuralnetworksanddeeplearning.com</a:t>
            </a:r>
            <a:r>
              <a:rPr lang="en-US" dirty="0"/>
              <a:t>/chap2.html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9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多层感知机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/>
              <a:t>循环神经网络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/>
              <a:t>卷积神经网络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/>
              <a:t>自注意力机制神经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72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多层感知机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循环神经网络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卷积神经网络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自注意力机制神经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479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459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54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19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9" r:id="rId15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n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n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nn.html#loss-func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L1Loss.html#torch.nn.L1Loss" TargetMode="External"/><Relationship Id="rId2" Type="http://schemas.openxmlformats.org/officeDocument/2006/relationships/hyperlink" Target="https://pytorch.org/docs/stable/generated/torch.nn.MSELoss.html#torch.nn.MSELos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pytorch.org/docs/stable/generated/torch.nn.BCELoss.html#torch.nn.BCELos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pytorch.org/docs/stable/generated/torch.nn.CrossEntropyLoss.html#torch.nn.CrossEntropyLos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CrossEntropyLoss.html#torch.nn.CrossEntropyLos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5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7" Type="http://schemas.openxmlformats.org/officeDocument/2006/relationships/image" Target="../media/image14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m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://neuralnetworksanddeeplearning.com/chap2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-71479" y="2163054"/>
            <a:ext cx="9286958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》——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83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8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83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83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ja-JP" altLang="en-CN"/>
                  <a:t>优化</a:t>
                </a:r>
                <a:r>
                  <a:rPr lang="ja-JP" altLang="en-US"/>
                  <a:t>的一般流程</a:t>
                </a:r>
                <a:endParaRPr lang="en-US" altLang="ja-JP" dirty="0"/>
              </a:p>
              <a:p>
                <a:pPr lvl="1"/>
                <a:r>
                  <a:rPr lang="ja-JP" altLang="en-US"/>
                  <a:t>规定函数形式</a:t>
                </a:r>
                <a:r>
                  <a:rPr lang="zh-CN" altLang="en-US" dirty="0"/>
                  <a:t>，明确如下</a:t>
                </a:r>
                <a:endParaRPr lang="en-US" altLang="zh-CN" dirty="0"/>
              </a:p>
              <a:p>
                <a:pPr lvl="2"/>
                <a:r>
                  <a:rPr lang="zh-CN" altLang="en-US" dirty="0">
                    <a:solidFill>
                      <a:srgbClr val="C00000"/>
                    </a:solidFill>
                  </a:rPr>
                  <a:t>参数</a:t>
                </a:r>
                <a:r>
                  <a:rPr lang="zh-CN" altLang="en-US" dirty="0"/>
                  <a:t>（需要学习，一般用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表示）</a:t>
                </a:r>
                <a:endParaRPr lang="en-US" altLang="zh-CN" dirty="0"/>
              </a:p>
              <a:p>
                <a:pPr lvl="2"/>
                <a:r>
                  <a:rPr lang="zh-CN" altLang="en-US" dirty="0">
                    <a:solidFill>
                      <a:schemeClr val="tx2"/>
                    </a:solidFill>
                  </a:rPr>
                  <a:t>输入</a:t>
                </a:r>
                <a:r>
                  <a:rPr lang="zh-CN" altLang="en-US" dirty="0"/>
                  <a:t>（始终给定，一般用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表示）</a:t>
                </a:r>
                <a:endParaRPr lang="en-US" altLang="zh-CN" dirty="0"/>
              </a:p>
              <a:p>
                <a:pPr lvl="2"/>
                <a:r>
                  <a:rPr lang="zh-CN" altLang="en-US" dirty="0">
                    <a:solidFill>
                      <a:srgbClr val="7030A0"/>
                    </a:solidFill>
                  </a:rPr>
                  <a:t>输出</a:t>
                </a:r>
                <a:r>
                  <a:rPr lang="zh-CN" altLang="en-US" dirty="0"/>
                  <a:t>（训练时给定，一般用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表示）</a:t>
                </a:r>
                <a:endParaRPr lang="en-US" altLang="zh-CN" dirty="0"/>
              </a:p>
              <a:p>
                <a:pPr lvl="2"/>
                <a:r>
                  <a:rPr lang="zh-CN" altLang="en-US" dirty="0">
                    <a:solidFill>
                      <a:schemeClr val="accent5">
                        <a:lumMod val="75000"/>
                      </a:schemeClr>
                    </a:solidFill>
                  </a:rPr>
                  <a:t>预测</a:t>
                </a:r>
                <a:r>
                  <a:rPr lang="zh-CN" altLang="en-US" dirty="0"/>
                  <a:t>（由模型的出来，一般用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/>
                  <a:t>表示）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构建关于输出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与预测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/>
                  <a:t>之间的损失函数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CN" dirty="0"/>
                  <a:t>以</a:t>
                </a:r>
                <a:r>
                  <a:rPr lang="zh-CN" altLang="en-US" dirty="0"/>
                  <a:t>参数为</a:t>
                </a:r>
                <a:r>
                  <a:rPr lang="zh-CN" altLang="en-CN" dirty="0"/>
                  <a:t>待求</a:t>
                </a:r>
                <a:r>
                  <a:rPr lang="zh-CN" altLang="en-US" dirty="0"/>
                  <a:t>目标，进行反向求导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𝒅𝒘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使用梯度下降（或者其变种）进行参数的更新</a:t>
                </a:r>
                <a:r>
                  <a:rPr lang="en-US" altLang="zh-CN" dirty="0"/>
                  <a:t>:</a:t>
                </a:r>
                <a:endParaRPr lang="en-US" altLang="zh-CN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𝒐𝒍𝒅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𝒍𝒓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𝒅𝑳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𝒅𝒘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迭代多轮，直至收敛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  <a:blipFill>
                <a:blip r:embed="rId2"/>
                <a:stretch>
                  <a:fillRect l="-590" t="-643" b="-19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347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01" y="788855"/>
            <a:ext cx="8599197" cy="3937000"/>
          </a:xfrm>
        </p:spPr>
        <p:txBody>
          <a:bodyPr>
            <a:normAutofit/>
          </a:bodyPr>
          <a:lstStyle/>
          <a:p>
            <a:r>
              <a:rPr lang="ja-JP" altLang="en-CN"/>
              <a:t>常见</a:t>
            </a:r>
            <a:r>
              <a:rPr lang="ja-JP" altLang="en-US"/>
              <a:t>的神经网络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EE887-5985-8C40-8B65-3A6C38D8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79" y="1251688"/>
            <a:ext cx="3026319" cy="14980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B7DE02-ED9A-6E47-9A23-7BA99397D45A}"/>
              </a:ext>
            </a:extLst>
          </p:cNvPr>
          <p:cNvSpPr/>
          <p:nvPr/>
        </p:nvSpPr>
        <p:spPr>
          <a:xfrm>
            <a:off x="-385958" y="1620673"/>
            <a:ext cx="1450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ja-JP" altLang="en-US">
                <a:latin typeface="SimHei" panose="02010609060101010101" pitchFamily="49" charset="-122"/>
                <a:ea typeface="SimHei" panose="02010609060101010101" pitchFamily="49" charset="-122"/>
              </a:rPr>
              <a:t>多层感知机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B3F0-46A8-534B-9C63-16D3DEA05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019" y="1251688"/>
            <a:ext cx="2808897" cy="14980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3F3F5E-437A-0B46-B06F-D335E7D2ABDF}"/>
              </a:ext>
            </a:extLst>
          </p:cNvPr>
          <p:cNvSpPr/>
          <p:nvPr/>
        </p:nvSpPr>
        <p:spPr>
          <a:xfrm>
            <a:off x="4305999" y="1620673"/>
            <a:ext cx="1613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ja-JP" altLang="en-US">
                <a:latin typeface="SimHei" panose="02010609060101010101" pitchFamily="49" charset="-122"/>
                <a:ea typeface="SimHei" panose="02010609060101010101" pitchFamily="49" charset="-122"/>
              </a:rPr>
              <a:t>循环神经网络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E7790-21D5-6841-BE5D-6C71ABA64E7A}"/>
              </a:ext>
            </a:extLst>
          </p:cNvPr>
          <p:cNvSpPr/>
          <p:nvPr/>
        </p:nvSpPr>
        <p:spPr>
          <a:xfrm>
            <a:off x="-253289" y="3568644"/>
            <a:ext cx="1450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ja-JP" altLang="en-US" dirty="0"/>
              <a:t>卷积神经网络</a:t>
            </a:r>
            <a:endParaRPr lang="en-US" altLang="ja-JP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728204-9FF0-CB45-AB15-E5C187C85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205" y="3186920"/>
            <a:ext cx="3030794" cy="14097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49E37D-0504-3B49-942C-B2EA4FCE7212}"/>
              </a:ext>
            </a:extLst>
          </p:cNvPr>
          <p:cNvSpPr/>
          <p:nvPr/>
        </p:nvSpPr>
        <p:spPr>
          <a:xfrm>
            <a:off x="4305999" y="3568643"/>
            <a:ext cx="1613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ja-JP" altLang="en-US">
                <a:latin typeface="SimHei" panose="02010609060101010101" pitchFamily="49" charset="-122"/>
                <a:ea typeface="SimHei" panose="02010609060101010101" pitchFamily="49" charset="-122"/>
              </a:rPr>
              <a:t>自注意力机制网络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87826-CC03-3945-B750-F8D104A02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018" y="3186919"/>
            <a:ext cx="2767781" cy="14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41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之前的函数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多元线性回归</a:t>
                </a:r>
                <a:endParaRPr lang="en-US" altLang="ja-JP" dirty="0"/>
              </a:p>
              <a:p>
                <a:pPr lvl="2"/>
                <a:r>
                  <a:rPr lang="zh-CN" altLang="en-US" dirty="0">
                    <a:latin typeface="Cambria Math" panose="02040503050406030204" pitchFamily="18" charset="0"/>
                  </a:rPr>
                  <a:t>只有一个线性层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ja-JP" dirty="0"/>
              </a:p>
              <a:p>
                <a:pPr lvl="1"/>
                <a:r>
                  <a:rPr lang="ja-JP" altLang="en-US" dirty="0"/>
                  <a:t>多元逻辑回归</a:t>
                </a:r>
                <a:endParaRPr lang="en-US" altLang="ja-JP" dirty="0"/>
              </a:p>
              <a:p>
                <a:pPr lvl="2"/>
                <a:r>
                  <a:rPr lang="zh-CN" altLang="en-US" dirty="0">
                    <a:latin typeface="Cambria Math" panose="02040503050406030204" pitchFamily="18" charset="0"/>
                  </a:rPr>
                  <a:t>只有一个线性层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+sigmoid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激活函数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2"/>
                <a:endParaRPr lang="en-US" altLang="ja-JP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  <a:blipFill>
                <a:blip r:embed="rId3"/>
                <a:stretch>
                  <a:fillRect l="-590" t="-6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9287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搭建神经网络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循环神经网络与卷积神经网络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76BE954-7015-F44A-9CC3-C0AA70B47A1A}"/>
              </a:ext>
            </a:extLst>
          </p:cNvPr>
          <p:cNvSpPr/>
          <p:nvPr/>
        </p:nvSpPr>
        <p:spPr>
          <a:xfrm>
            <a:off x="3937514" y="248852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ja-JP" altLang="en-CN" dirty="0"/>
                  <a:t>优化</a:t>
                </a:r>
                <a:r>
                  <a:rPr lang="ja-JP" altLang="en-US" dirty="0"/>
                  <a:t>的一般流程</a:t>
                </a:r>
                <a:endParaRPr lang="en-US" altLang="ja-JP" dirty="0"/>
              </a:p>
              <a:p>
                <a:pPr lvl="1"/>
                <a:r>
                  <a:rPr lang="ja-JP" altLang="en-US" b="1" dirty="0"/>
                  <a:t>规定函数形式</a:t>
                </a:r>
                <a:r>
                  <a:rPr lang="zh-CN" altLang="en-US" b="1" dirty="0"/>
                  <a:t>，明确如下</a:t>
                </a:r>
                <a:endParaRPr lang="en-US" altLang="zh-CN" b="1" dirty="0"/>
              </a:p>
              <a:p>
                <a:pPr lvl="2"/>
                <a:r>
                  <a:rPr lang="zh-CN" altLang="en-US" b="1" dirty="0">
                    <a:solidFill>
                      <a:srgbClr val="C00000"/>
                    </a:solidFill>
                  </a:rPr>
                  <a:t>参数</a:t>
                </a:r>
                <a:r>
                  <a:rPr lang="zh-CN" altLang="en-US" b="1" dirty="0"/>
                  <a:t>（需要学习，一般用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b="1" dirty="0"/>
                  <a:t>表示）</a:t>
                </a:r>
                <a:endParaRPr lang="en-US" altLang="zh-CN" b="1" dirty="0"/>
              </a:p>
              <a:p>
                <a:pPr lvl="2"/>
                <a:r>
                  <a:rPr lang="zh-CN" altLang="en-US" b="1" dirty="0">
                    <a:solidFill>
                      <a:schemeClr val="tx2"/>
                    </a:solidFill>
                  </a:rPr>
                  <a:t>输入</a:t>
                </a:r>
                <a:r>
                  <a:rPr lang="zh-CN" altLang="en-US" b="1" dirty="0"/>
                  <a:t>（始终给定，一般用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 dirty="0"/>
                  <a:t>表示）</a:t>
                </a:r>
                <a:endParaRPr lang="en-US" altLang="zh-CN" b="1" dirty="0"/>
              </a:p>
              <a:p>
                <a:pPr lvl="2"/>
                <a:r>
                  <a:rPr lang="zh-CN" altLang="en-US" b="1" dirty="0">
                    <a:solidFill>
                      <a:srgbClr val="7030A0"/>
                    </a:solidFill>
                  </a:rPr>
                  <a:t>输出</a:t>
                </a:r>
                <a:r>
                  <a:rPr lang="zh-CN" altLang="en-US" b="1" dirty="0"/>
                  <a:t>（训练时给定，一般用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b="1" dirty="0"/>
                  <a:t>表示）</a:t>
                </a:r>
                <a:endParaRPr lang="en-US" altLang="zh-CN" b="1" dirty="0"/>
              </a:p>
              <a:p>
                <a:pPr lvl="2"/>
                <a:r>
                  <a:rPr lang="zh-CN" altLang="en-US" b="1" dirty="0">
                    <a:solidFill>
                      <a:schemeClr val="accent5">
                        <a:lumMod val="75000"/>
                      </a:schemeClr>
                    </a:solidFill>
                  </a:rPr>
                  <a:t>预测</a:t>
                </a:r>
                <a:r>
                  <a:rPr lang="zh-CN" altLang="en-US" b="1" dirty="0"/>
                  <a:t>（由模型的出来，一般用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b="1" dirty="0"/>
                  <a:t>表示）</a:t>
                </a:r>
                <a:endParaRPr lang="en-US" altLang="zh-CN" b="1" dirty="0"/>
              </a:p>
              <a:p>
                <a:pPr lvl="1"/>
                <a:r>
                  <a:rPr lang="zh-CN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构建关于输出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与预测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之间的损失函数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zh-CN" altLang="en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以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参数为</a:t>
                </a:r>
                <a:r>
                  <a:rPr lang="zh-CN" altLang="en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待求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目标，进行反向求导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𝒅𝒘</m:t>
                        </m:r>
                      </m:den>
                    </m:f>
                  </m:oMath>
                </a14:m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使用梯度下降（或者其变种）进行参数的更新</a:t>
                </a: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  <a:endParaRPr lang="en-US" altLang="zh-CN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𝒐𝒍𝒅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𝒍𝒓</m:t>
                      </m:r>
                      <m:r>
                        <a:rPr lang="zh-CN" altLang="en-US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𝒅𝑳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𝒅𝒘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迭代多轮，直至收敛</a:t>
                </a:r>
                <a:endParaRPr lang="en-US" altLang="ja-JP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  <a:blipFill>
                <a:blip r:embed="rId2"/>
                <a:stretch>
                  <a:fillRect l="-638" t="-774" b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7366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多元线性回归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  <a:blipFill>
                <a:blip r:embed="rId3"/>
                <a:stretch>
                  <a:fillRect l="-638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B777A18-9A4A-4688-840A-EA0C34D5FB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2214266"/>
                  </p:ext>
                </p:extLst>
              </p:nvPr>
            </p:nvGraphicFramePr>
            <p:xfrm>
              <a:off x="591559" y="2127373"/>
              <a:ext cx="3433412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1221058024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2093802069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3903262371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7B777A18-9A4A-4688-840A-EA0C34D5FB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2214266"/>
                  </p:ext>
                </p:extLst>
              </p:nvPr>
            </p:nvGraphicFramePr>
            <p:xfrm>
              <a:off x="591559" y="2127373"/>
              <a:ext cx="3433412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1221058024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2093802069"/>
                        </a:ext>
                      </a:extLst>
                    </a:gridCol>
                    <a:gridCol w="858353">
                      <a:extLst>
                        <a:ext uri="{9D8B030D-6E8A-4147-A177-3AD203B41FA5}">
                          <a16:colId xmlns:a16="http://schemas.microsoft.com/office/drawing/2014/main" val="3903262371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8" t="-1515" r="-301418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418" t="-1515" r="-201418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418" t="-1515" r="-101418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8" t="-1515" r="-1418" b="-2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8" t="-100000" r="-301418" b="-194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418" t="-100000" r="-201418" b="-194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418" t="-100000" r="-101418" b="-194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8" t="-100000" r="-1418" b="-194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8" t="-216129" r="-301418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418" t="-216129" r="-201418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8" t="-216129" r="-1418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8" t="-296970" r="-30141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418" t="-296970" r="-20141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418" t="-296970" r="-10141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8" t="-296970" r="-141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0580C0D-C530-4D5F-965F-C842BD819C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015749"/>
                  </p:ext>
                </p:extLst>
              </p:nvPr>
            </p:nvGraphicFramePr>
            <p:xfrm>
              <a:off x="6535055" y="2199124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0580C0D-C530-4D5F-965F-C842BD819C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015749"/>
                  </p:ext>
                </p:extLst>
              </p:nvPr>
            </p:nvGraphicFramePr>
            <p:xfrm>
              <a:off x="6535055" y="2199124"/>
              <a:ext cx="858353" cy="158030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58353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4014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8" t="-1515" r="-1418" b="-2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4017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8" t="-101515" r="-1418" b="-1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3753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8" t="-214516" r="-1418" b="-1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4017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8" t="-295455" r="-1418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926A959-9B97-49AE-91EB-337360FFC6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5491647"/>
                  </p:ext>
                </p:extLst>
              </p:nvPr>
            </p:nvGraphicFramePr>
            <p:xfrm>
              <a:off x="4408648" y="1734202"/>
              <a:ext cx="977014" cy="254093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7014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662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6532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5621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662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926A959-9B97-49AE-91EB-337360FFC6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5491647"/>
                  </p:ext>
                </p:extLst>
              </p:nvPr>
            </p:nvGraphicFramePr>
            <p:xfrm>
              <a:off x="4408648" y="1734202"/>
              <a:ext cx="977014" cy="254093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77014">
                      <a:extLst>
                        <a:ext uri="{9D8B030D-6E8A-4147-A177-3AD203B41FA5}">
                          <a16:colId xmlns:a16="http://schemas.microsoft.com/office/drawing/2014/main" val="2342701448"/>
                        </a:ext>
                      </a:extLst>
                    </a:gridCol>
                  </a:tblGrid>
                  <a:tr h="66278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21" t="-917" r="-1242" b="-285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10838"/>
                      </a:ext>
                    </a:extLst>
                  </a:tr>
                  <a:tr h="6532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21" t="-102804" r="-1242" b="-1906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782691"/>
                      </a:ext>
                    </a:extLst>
                  </a:tr>
                  <a:tr h="5621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21" t="-233333" r="-1242" b="-1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345671"/>
                      </a:ext>
                    </a:extLst>
                  </a:tr>
                  <a:tr h="66278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21" t="-284404" r="-1242" b="-18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007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164AF0-5D20-44C8-8405-0E1E584EBB14}"/>
                  </a:ext>
                </a:extLst>
              </p:cNvPr>
              <p:cNvSpPr txBox="1"/>
              <p:nvPr/>
            </p:nvSpPr>
            <p:spPr>
              <a:xfrm>
                <a:off x="5670275" y="2757355"/>
                <a:ext cx="858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  </a:t>
                </a:r>
                <a:r>
                  <a:rPr lang="en-US" altLang="zh-CN" dirty="0"/>
                  <a:t>=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164AF0-5D20-44C8-8405-0E1E584EB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75" y="2757355"/>
                <a:ext cx="858352" cy="369332"/>
              </a:xfrm>
              <a:prstGeom prst="rect">
                <a:avLst/>
              </a:prstGeom>
              <a:blipFill>
                <a:blip r:embed="rId7"/>
                <a:stretch>
                  <a:fillRect l="-567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4951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单层线性回归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自带线性层</a:t>
            </a:r>
            <a:r>
              <a:rPr lang="en-US" altLang="zh-CN" dirty="0"/>
              <a:t>/</a:t>
            </a:r>
            <a:r>
              <a:rPr lang="zh-CN" altLang="en-US" dirty="0"/>
              <a:t>全连接层可以实现单层线性回归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3" y="1541841"/>
            <a:ext cx="808552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309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线性层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356" y="775418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torch</a:t>
                </a:r>
                <a:r>
                  <a:rPr lang="en-US" altLang="zh-CN" dirty="0" err="1"/>
                  <a:t>.nn.Linear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in_features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out_features</a:t>
                </a:r>
                <a:r>
                  <a:rPr lang="en-US" altLang="zh-CN" dirty="0"/>
                  <a:t>, bias=True)</a:t>
                </a:r>
              </a:p>
              <a:p>
                <a:pPr lvl="1"/>
                <a:r>
                  <a:rPr lang="en-US" altLang="zh-CN" b="1" dirty="0" err="1">
                    <a:solidFill>
                      <a:srgbClr val="FF0000"/>
                    </a:solidFill>
                  </a:rPr>
                  <a:t>in_features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输入特征的维数，即输入的张量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data_size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in_dim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中的</a:t>
                </a:r>
                <a:r>
                  <a:rPr lang="en-US" altLang="zh-CN" dirty="0" err="1"/>
                  <a:t>in_dim</a:t>
                </a:r>
                <a:endParaRPr lang="zh-CN" altLang="en-US" dirty="0"/>
              </a:p>
              <a:p>
                <a:pPr lvl="1"/>
                <a:r>
                  <a:rPr lang="en-US" altLang="zh-CN" b="1" dirty="0" err="1">
                    <a:solidFill>
                      <a:srgbClr val="FF0000"/>
                    </a:solidFill>
                  </a:rPr>
                  <a:t>out_features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输出数据的维数，即输出的二维张量的形状为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data_size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out_dim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，也代表了该全连接层的神经元个数</a:t>
                </a:r>
              </a:p>
              <a:p>
                <a:pPr lvl="2"/>
                <a:r>
                  <a:rPr lang="en-US" altLang="zh-CN" dirty="0" err="1" smtClean="0"/>
                  <a:t>data_size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输入特征的总数（样本数）</a:t>
                </a:r>
                <a:endParaRPr lang="en-US" altLang="zh-CN" dirty="0"/>
              </a:p>
              <a:p>
                <a:pPr lvl="1"/>
                <a:r>
                  <a:rPr lang="en-US" altLang="zh-CN" b="1" dirty="0">
                    <a:solidFill>
                      <a:srgbClr val="FF0000"/>
                    </a:solidFill>
                  </a:rPr>
                  <a:t>Bias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线性变换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是否加</a:t>
                </a:r>
                <a:r>
                  <a:rPr lang="en-US" altLang="zh-CN" dirty="0"/>
                  <a:t>b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356" y="775418"/>
                <a:ext cx="8599197" cy="3937000"/>
              </a:xfrm>
              <a:blipFill>
                <a:blip r:embed="rId2"/>
                <a:stretch>
                  <a:fillRect l="-638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9952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多个线性层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堆积</a:t>
            </a:r>
            <a:r>
              <a:rPr lang="zh-CN" altLang="en-US" dirty="0"/>
              <a:t>两</a:t>
            </a:r>
            <a:r>
              <a:rPr lang="zh-CN" altLang="en-US" dirty="0" smtClean="0"/>
              <a:t>个线性层（激活函数为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如何搭建这样一个网络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093238F-0527-4D97-AB4F-09D4EB39DA36}"/>
                  </a:ext>
                </a:extLst>
              </p:cNvPr>
              <p:cNvSpPr/>
              <p:nvPr/>
            </p:nvSpPr>
            <p:spPr>
              <a:xfrm>
                <a:off x="2399033" y="1495167"/>
                <a:ext cx="1875385" cy="1484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zh-CN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 smtClean="0"/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dirty="0"/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093238F-0527-4D97-AB4F-09D4EB39D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033" y="1495167"/>
                <a:ext cx="1875385" cy="14845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5371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多个线性层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构造</a:t>
            </a:r>
            <a:r>
              <a:rPr lang="zh-CN" altLang="en-US" dirty="0" smtClean="0"/>
              <a:t>函数与</a:t>
            </a:r>
            <a:r>
              <a:rPr lang="en-US" altLang="zh-CN" dirty="0" smtClean="0"/>
              <a:t>forward</a:t>
            </a:r>
            <a:r>
              <a:rPr lang="zh-CN" altLang="en-US" dirty="0" smtClean="0"/>
              <a:t>方法的“分工”：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2517" y="3953694"/>
            <a:ext cx="298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__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__()</a:t>
            </a:r>
          </a:p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“</a:t>
            </a:r>
            <a:r>
              <a:rPr lang="zh-CN" altLang="en-US" b="1" dirty="0">
                <a:solidFill>
                  <a:srgbClr val="C00000"/>
                </a:solidFill>
              </a:rPr>
              <a:t>挂载</a:t>
            </a:r>
            <a:r>
              <a:rPr lang="zh-CN" altLang="en-US" b="1" dirty="0" smtClean="0">
                <a:solidFill>
                  <a:srgbClr val="C00000"/>
                </a:solidFill>
              </a:rPr>
              <a:t>” 成员变量</a:t>
            </a:r>
            <a:endParaRPr lang="en-US" altLang="zh-CN" b="1" dirty="0" smtClean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98723" y="3960100"/>
            <a:ext cx="298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forward()</a:t>
            </a:r>
          </a:p>
          <a:p>
            <a:pPr algn="ctr"/>
            <a:r>
              <a:rPr lang="zh-CN" altLang="en-US" b="1" dirty="0" smtClean="0">
                <a:solidFill>
                  <a:srgbClr val="C00000"/>
                </a:solidFill>
              </a:rPr>
              <a:t>连同数据流，形成前向计算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489" y="1245326"/>
            <a:ext cx="2124891" cy="267353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15293" y="1759134"/>
            <a:ext cx="975360" cy="34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515293" y="2447829"/>
            <a:ext cx="975360" cy="34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515293" y="3136160"/>
            <a:ext cx="975360" cy="34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29798" y="1245326"/>
            <a:ext cx="2124891" cy="267353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943602" y="1759134"/>
            <a:ext cx="975360" cy="34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43602" y="2447829"/>
            <a:ext cx="975360" cy="34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43602" y="3136160"/>
            <a:ext cx="975360" cy="348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13" idx="2"/>
            <a:endCxn id="14" idx="0"/>
          </p:cNvCxnSpPr>
          <p:nvPr/>
        </p:nvCxnSpPr>
        <p:spPr>
          <a:xfrm>
            <a:off x="6431282" y="2107477"/>
            <a:ext cx="0" cy="34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5" idx="0"/>
          </p:cNvCxnSpPr>
          <p:nvPr/>
        </p:nvCxnSpPr>
        <p:spPr>
          <a:xfrm>
            <a:off x="6426927" y="2796172"/>
            <a:ext cx="4355" cy="339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851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循环神经网络与卷积神经网络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E58551-43AE-E840-93D8-98170ED0F08C}"/>
              </a:ext>
            </a:extLst>
          </p:cNvPr>
          <p:cNvSpPr/>
          <p:nvPr/>
        </p:nvSpPr>
        <p:spPr>
          <a:xfrm>
            <a:off x="3937514" y="249482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03EA-AE51-F54A-9D5F-C01DAC59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选零件：</a:t>
            </a:r>
            <a:r>
              <a:rPr lang="en-US" dirty="0" err="1" smtClean="0"/>
              <a:t>Py</a:t>
            </a:r>
            <a:r>
              <a:rPr lang="en-US" altLang="zh-CN" dirty="0" err="1" smtClean="0"/>
              <a:t>T</a:t>
            </a:r>
            <a:r>
              <a:rPr lang="en-US" dirty="0" err="1" smtClean="0"/>
              <a:t>orch中提供的</a:t>
            </a:r>
            <a:r>
              <a:rPr lang="zh-CN" altLang="en-US" dirty="0" smtClean="0"/>
              <a:t>“层”（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DAC-6DB3-D74C-98C7-D1AF7717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选择层函数</a:t>
            </a:r>
            <a:endParaRPr lang="en-US" altLang="zh-CN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pytorch.org/docs/stable/nn.html</a:t>
            </a:r>
            <a:r>
              <a:rPr lang="en-US" dirty="0" smtClean="0"/>
              <a:t> </a:t>
            </a:r>
          </a:p>
          <a:p>
            <a:pPr lvl="2"/>
            <a:endParaRPr lang="en-US" dirty="0"/>
          </a:p>
          <a:p>
            <a:pPr lvl="2"/>
            <a:r>
              <a:rPr lang="zh-CN" altLang="en-US" dirty="0" smtClean="0"/>
              <a:t>线性层：</a:t>
            </a:r>
            <a:endParaRPr lang="en-US" altLang="zh-CN" dirty="0" smtClean="0"/>
          </a:p>
          <a:p>
            <a:pPr lvl="3"/>
            <a:r>
              <a:rPr lang="en-US" b="1" dirty="0" err="1" smtClean="0">
                <a:solidFill>
                  <a:srgbClr val="FF0000"/>
                </a:solidFill>
              </a:rPr>
              <a:t>nn.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Linear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/>
              <a:t>循环层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nn.RNN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nn.LSTM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nn.GRU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nn.RNNCell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nn.LSTMCell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nn.GRUCell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卷积层</a:t>
            </a:r>
            <a:endParaRPr lang="en-US" altLang="zh-CN" dirty="0" smtClean="0"/>
          </a:p>
          <a:p>
            <a:pPr lvl="3"/>
            <a:r>
              <a:rPr lang="en-US" dirty="0" smtClean="0"/>
              <a:t>nn.Conv1d/</a:t>
            </a:r>
            <a:r>
              <a:rPr lang="en-US" altLang="zh-CN" dirty="0"/>
              <a:t> </a:t>
            </a:r>
            <a:r>
              <a:rPr lang="en-US" altLang="zh-CN" dirty="0" smtClean="0"/>
              <a:t>nn.Conv2d/</a:t>
            </a:r>
            <a:r>
              <a:rPr lang="en-US" altLang="zh-CN" dirty="0"/>
              <a:t> </a:t>
            </a:r>
            <a:r>
              <a:rPr lang="en-US" altLang="zh-CN" dirty="0" smtClean="0"/>
              <a:t>nn.Conv3d</a:t>
            </a:r>
          </a:p>
          <a:p>
            <a:pPr lvl="2"/>
            <a:r>
              <a:rPr lang="zh-CN" altLang="en-US" dirty="0" smtClean="0"/>
              <a:t>池化层</a:t>
            </a:r>
            <a:endParaRPr lang="en-US" altLang="zh-CN" dirty="0" smtClean="0"/>
          </a:p>
          <a:p>
            <a:pPr lvl="3"/>
            <a:r>
              <a:rPr lang="en-US" dirty="0" smtClean="0"/>
              <a:t>nn.MaxPool1d</a:t>
            </a:r>
            <a:r>
              <a:rPr lang="en-US" dirty="0"/>
              <a:t>/ </a:t>
            </a:r>
            <a:r>
              <a:rPr lang="en-US" dirty="0" smtClean="0"/>
              <a:t>nn.MaxPool2d/nn.MaxPool3d</a:t>
            </a:r>
            <a:endParaRPr lang="en-US" dirty="0"/>
          </a:p>
          <a:p>
            <a:pPr lvl="1"/>
            <a:endParaRPr lang="en-US" altLang="zh-CN" dirty="0"/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176969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03EA-AE51-F54A-9D5F-C01DAC59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选零件： </a:t>
            </a:r>
            <a:r>
              <a:rPr lang="en-US" dirty="0" err="1" smtClean="0"/>
              <a:t>Py</a:t>
            </a:r>
            <a:r>
              <a:rPr lang="en-US" altLang="zh-CN" dirty="0" err="1" smtClean="0"/>
              <a:t>T</a:t>
            </a:r>
            <a:r>
              <a:rPr lang="en-US" dirty="0" err="1" smtClean="0"/>
              <a:t>orch</a:t>
            </a:r>
            <a:r>
              <a:rPr lang="en-US" dirty="0" err="1"/>
              <a:t>中提供的激活函数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DAC-6DB3-D74C-98C7-D1AF7717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选择激活函数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pytorch.org/docs/stable/nn.html</a:t>
            </a:r>
            <a:r>
              <a:rPr lang="en-US" dirty="0" smtClean="0"/>
              <a:t>  </a:t>
            </a:r>
          </a:p>
          <a:p>
            <a:pPr lvl="2"/>
            <a:r>
              <a:rPr lang="en-US" b="1" dirty="0" err="1" smtClean="0">
                <a:solidFill>
                  <a:srgbClr val="FF0000"/>
                </a:solidFill>
              </a:rPr>
              <a:t>nn</a:t>
            </a:r>
            <a:r>
              <a:rPr lang="en-US" altLang="zh-CN" b="1" dirty="0" err="1" smtClean="0">
                <a:solidFill>
                  <a:srgbClr val="FF0000"/>
                </a:solidFill>
              </a:rPr>
              <a:t>.Sigmoid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en-US" altLang="zh-CN" dirty="0" err="1"/>
              <a:t>nn.Tanh</a:t>
            </a:r>
            <a:endParaRPr lang="en-US" altLang="zh-CN" dirty="0"/>
          </a:p>
          <a:p>
            <a:pPr lvl="2"/>
            <a:r>
              <a:rPr lang="en-US" altLang="zh-CN" dirty="0" err="1"/>
              <a:t>nn.ReLU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endParaRPr lang="en-US" altLang="zh-CN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0761C-1B72-3749-9B41-7709E6B16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411" y="1911901"/>
            <a:ext cx="3871491" cy="25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545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0" y="2222508"/>
            <a:ext cx="8382147" cy="26785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 smtClean="0"/>
              <a:t>搭积木：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实现多</a:t>
            </a:r>
            <a:r>
              <a:rPr lang="zh-CN" altLang="en-US" dirty="0"/>
              <a:t>个线性层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356" y="775418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err="1" smtClean="0"/>
                  <a:t>PyTorch</a:t>
                </a:r>
                <a:r>
                  <a:rPr lang="zh-CN" altLang="en-US" dirty="0" smtClean="0"/>
                  <a:t>堆积</a:t>
                </a:r>
                <a:r>
                  <a:rPr lang="zh-CN" altLang="en-US" dirty="0"/>
                  <a:t>两</a:t>
                </a:r>
                <a:r>
                  <a:rPr lang="zh-CN" altLang="en-US" dirty="0" smtClean="0"/>
                  <a:t>个线性层（激活函数为</a:t>
                </a:r>
                <a:r>
                  <a:rPr lang="en-US" altLang="zh-CN" dirty="0" smtClean="0"/>
                  <a:t>sigmoid</a:t>
                </a:r>
                <a:r>
                  <a:rPr lang="zh-CN" altLang="en-US" dirty="0" smtClean="0"/>
                  <a:t>）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dirty="0"/>
                        <m:t>=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356" y="775418"/>
                <a:ext cx="8599197" cy="3937000"/>
              </a:xfrm>
              <a:blipFill>
                <a:blip r:embed="rId3"/>
                <a:stretch>
                  <a:fillRect l="-638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093238F-0527-4D97-AB4F-09D4EB39DA36}"/>
                  </a:ext>
                </a:extLst>
              </p:cNvPr>
              <p:cNvSpPr/>
              <p:nvPr/>
            </p:nvSpPr>
            <p:spPr>
              <a:xfrm>
                <a:off x="3435353" y="1216493"/>
                <a:ext cx="1824987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zh-CN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 smtClean="0"/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093238F-0527-4D97-AB4F-09D4EB39D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353" y="1216493"/>
                <a:ext cx="1824987" cy="372666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664925" y="2374586"/>
            <a:ext cx="472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准备“积木”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600" y="2374586"/>
            <a:ext cx="8331068" cy="12568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5355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5" y="2210685"/>
            <a:ext cx="8382147" cy="26785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搭积木：</a:t>
            </a:r>
            <a:r>
              <a:rPr lang="en-US" altLang="zh-CN" dirty="0" err="1"/>
              <a:t>PyTorch</a:t>
            </a:r>
            <a:r>
              <a:rPr lang="zh-CN" altLang="en-US" dirty="0"/>
              <a:t>实现多个线性层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356" y="775418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err="1" smtClean="0"/>
                  <a:t>PyTorch</a:t>
                </a:r>
                <a:r>
                  <a:rPr lang="zh-CN" altLang="en-US" dirty="0" smtClean="0"/>
                  <a:t>堆积</a:t>
                </a:r>
                <a:r>
                  <a:rPr lang="zh-CN" altLang="en-US" dirty="0"/>
                  <a:t>两</a:t>
                </a:r>
                <a:r>
                  <a:rPr lang="zh-CN" altLang="en-US" dirty="0" smtClean="0"/>
                  <a:t>个线性层（激活函数为</a:t>
                </a:r>
                <a:r>
                  <a:rPr lang="en-US" altLang="zh-CN" dirty="0" smtClean="0"/>
                  <a:t>sigmoid</a:t>
                </a:r>
                <a:r>
                  <a:rPr lang="zh-CN" altLang="en-US" dirty="0" smtClean="0"/>
                  <a:t>）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dirty="0"/>
                        <m:t>=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356" y="775418"/>
                <a:ext cx="8599197" cy="3937000"/>
              </a:xfrm>
              <a:blipFill>
                <a:blip r:embed="rId3"/>
                <a:stretch>
                  <a:fillRect l="-638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093238F-0527-4D97-AB4F-09D4EB39DA36}"/>
                  </a:ext>
                </a:extLst>
              </p:cNvPr>
              <p:cNvSpPr/>
              <p:nvPr/>
            </p:nvSpPr>
            <p:spPr>
              <a:xfrm>
                <a:off x="3435353" y="1216493"/>
                <a:ext cx="1824987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zh-CN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 smtClean="0"/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093238F-0527-4D97-AB4F-09D4EB39D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353" y="1216493"/>
                <a:ext cx="1824987" cy="372666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507530" y="3898586"/>
            <a:ext cx="472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搭</a:t>
            </a:r>
            <a:r>
              <a:rPr lang="zh-CN" altLang="en-US" b="1" dirty="0" smtClean="0">
                <a:solidFill>
                  <a:srgbClr val="FF0000"/>
                </a:solidFill>
              </a:rPr>
              <a:t>“积木”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6485" y="3549952"/>
            <a:ext cx="8331068" cy="12568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609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搭积木：</a:t>
            </a:r>
            <a:r>
              <a:rPr lang="en-US" altLang="zh-CN" dirty="0" err="1"/>
              <a:t>PyTorch</a:t>
            </a:r>
            <a:r>
              <a:rPr lang="zh-CN" altLang="en-US" dirty="0"/>
              <a:t>实现多个线性层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如何确定参数在哪里？是什么</a:t>
            </a:r>
            <a:endParaRPr lang="en-US" altLang="zh-CN" dirty="0"/>
          </a:p>
          <a:p>
            <a:pPr lvl="1"/>
            <a:r>
              <a:rPr lang="zh-CN" altLang="en-US" dirty="0" smtClean="0"/>
              <a:t>通过 </a:t>
            </a:r>
            <a:r>
              <a:rPr lang="en-US" altLang="zh-CN" dirty="0" smtClean="0"/>
              <a:t>parameters() </a:t>
            </a:r>
            <a:r>
              <a:rPr lang="zh-CN" altLang="en-US" dirty="0" smtClean="0"/>
              <a:t>或者 </a:t>
            </a:r>
            <a:r>
              <a:rPr lang="en-US" altLang="zh-CN" dirty="0" err="1" smtClean="0"/>
              <a:t>named_parameters</a:t>
            </a:r>
            <a:r>
              <a:rPr lang="en-US" altLang="zh-CN" dirty="0" smtClean="0"/>
              <a:t>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" y="1770649"/>
            <a:ext cx="5009038" cy="15690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940064"/>
            <a:ext cx="4739690" cy="17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561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训练神经网络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循环神经网络与卷积神经网络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37F88DE-71E0-1A48-B22E-5FE6EEC723CC}"/>
              </a:ext>
            </a:extLst>
          </p:cNvPr>
          <p:cNvSpPr/>
          <p:nvPr/>
        </p:nvSpPr>
        <p:spPr>
          <a:xfrm>
            <a:off x="3943565" y="249482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如何训练神经网络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模型训练和</a:t>
                </a:r>
                <a:r>
                  <a:rPr lang="ja-JP" altLang="en-CN" dirty="0"/>
                  <a:t>优化</a:t>
                </a:r>
                <a:r>
                  <a:rPr lang="ja-JP" altLang="en-US" dirty="0"/>
                  <a:t>的一般流程</a:t>
                </a:r>
                <a:endParaRPr lang="en-US" altLang="ja-JP" dirty="0"/>
              </a:p>
              <a:p>
                <a:pPr lvl="1"/>
                <a:r>
                  <a:rPr lang="ja-JP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规定函数形式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，明确如下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参数（需要学习，一般用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输入（始终给定，一般用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输出（训练时给定，一般用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预测（由模型的出来，一般用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构建关于输出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与预测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/>
                  <a:t>之间的</a:t>
                </a:r>
                <a:r>
                  <a:rPr lang="zh-CN" altLang="en-US" b="1" dirty="0"/>
                  <a:t>损失函数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CN" dirty="0"/>
                  <a:t>以</a:t>
                </a:r>
                <a:r>
                  <a:rPr lang="zh-CN" altLang="en-US" dirty="0"/>
                  <a:t>参数为</a:t>
                </a:r>
                <a:r>
                  <a:rPr lang="zh-CN" altLang="en-CN" dirty="0"/>
                  <a:t>待求</a:t>
                </a:r>
                <a:r>
                  <a:rPr lang="zh-CN" altLang="en-US" dirty="0"/>
                  <a:t>目标，进行反向求导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𝒅𝒘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使用</a:t>
                </a:r>
                <a:r>
                  <a:rPr lang="zh-CN" altLang="en-US" b="1" dirty="0"/>
                  <a:t>梯度下降（或者其变种）</a:t>
                </a:r>
                <a:r>
                  <a:rPr lang="zh-CN" altLang="en-US" dirty="0"/>
                  <a:t>进行参数的更新</a:t>
                </a:r>
                <a:r>
                  <a:rPr lang="en-US" altLang="zh-CN" dirty="0"/>
                  <a:t>:</a:t>
                </a:r>
                <a:endParaRPr lang="en-US" altLang="zh-CN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𝒐𝒍𝒅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𝒍𝒓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𝒅𝑳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𝒅𝒘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迭代多轮，直至收敛</a:t>
                </a:r>
                <a:endParaRPr lang="en-US" altLang="zh-CN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  <a:blipFill>
                <a:blip r:embed="rId2"/>
                <a:stretch>
                  <a:fillRect l="-638" t="-774" b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5124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如何训练神经网络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模型训练和</a:t>
                </a:r>
                <a:r>
                  <a:rPr lang="ja-JP" altLang="en-CN" dirty="0"/>
                  <a:t>优化</a:t>
                </a:r>
                <a:r>
                  <a:rPr lang="ja-JP" altLang="en-US" dirty="0"/>
                  <a:t>的一般流程</a:t>
                </a:r>
                <a:endParaRPr lang="en-US" altLang="ja-JP" dirty="0"/>
              </a:p>
              <a:p>
                <a:pPr lvl="1"/>
                <a:r>
                  <a:rPr lang="ja-JP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规定函数形式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，明确如下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参数（需要学习，一般用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输入（始终给定，一般用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输出（训练时给定，一般用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预测（由模型的出来，一般用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构建关于输出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与预测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/>
                  <a:t>之间的</a:t>
                </a:r>
                <a:r>
                  <a:rPr lang="zh-CN" altLang="en-US" b="1" dirty="0"/>
                  <a:t>损失函数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CN" dirty="0"/>
                  <a:t>以</a:t>
                </a:r>
                <a:r>
                  <a:rPr lang="zh-CN" altLang="en-US" dirty="0"/>
                  <a:t>参数为</a:t>
                </a:r>
                <a:r>
                  <a:rPr lang="zh-CN" altLang="en-CN" dirty="0"/>
                  <a:t>待求</a:t>
                </a:r>
                <a:r>
                  <a:rPr lang="zh-CN" altLang="en-US" dirty="0"/>
                  <a:t>目标，进行反向求导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𝒅𝒘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使用</a:t>
                </a:r>
                <a:r>
                  <a:rPr lang="zh-CN" altLang="en-US" b="1" dirty="0"/>
                  <a:t>梯度下降（或者其变种）</a:t>
                </a:r>
                <a:r>
                  <a:rPr lang="zh-CN" altLang="en-US" dirty="0"/>
                  <a:t>进行参数的更新</a:t>
                </a:r>
                <a:r>
                  <a:rPr lang="en-US" altLang="zh-CN" dirty="0"/>
                  <a:t>:</a:t>
                </a:r>
                <a:endParaRPr lang="en-US" altLang="zh-CN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𝒐𝒍𝒅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𝒍𝒓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𝒅𝑳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𝒅𝒘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迭代多轮，直至收敛</a:t>
                </a:r>
                <a:endParaRPr lang="en-US" altLang="zh-CN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  <a:blipFill>
                <a:blip r:embed="rId2"/>
                <a:stretch>
                  <a:fillRect l="-638" t="-774" b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 rot="10800000">
            <a:off x="5797694" y="2656113"/>
            <a:ext cx="1508797" cy="46607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491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B87D-1610-E848-AEBC-81037599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03CF2-D14E-914A-8846-33D8618EA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CN" dirty="0"/>
              <a:t>orch</a:t>
            </a:r>
            <a:r>
              <a:rPr lang="en-US" altLang="zh-CN" dirty="0"/>
              <a:t>.</a:t>
            </a:r>
            <a:r>
              <a:rPr lang="en-US" altLang="zh-CN" dirty="0" err="1"/>
              <a:t>nn</a:t>
            </a:r>
            <a:r>
              <a:rPr lang="zh-CN" altLang="en-US" dirty="0"/>
              <a:t>中同样提供了很多常用的损失函数：</a:t>
            </a:r>
            <a:endParaRPr lang="en-US" altLang="zh-CN" dirty="0"/>
          </a:p>
          <a:p>
            <a:pPr lvl="1"/>
            <a:r>
              <a:rPr lang="en-US" dirty="0">
                <a:hlinkClick r:id="rId3"/>
              </a:rPr>
              <a:t>https://pytorch.org/docs/stable/nn.html#loss-functions</a:t>
            </a:r>
            <a:endParaRPr lang="en-US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ED89A-E6F7-BC4A-9168-ED9FCDA9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17" y="1599978"/>
            <a:ext cx="3914078" cy="3270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1E41B-A263-8F40-A8B9-309DA1C85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909" y="1722641"/>
            <a:ext cx="3914078" cy="3308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86B36-029F-CD4F-A529-307580951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268" y="1806108"/>
            <a:ext cx="4251782" cy="32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880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159747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损失函数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dirty="0"/>
                  <a:t>衡量模型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预测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和实际真实输出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之间的误差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dirty="0"/>
                  <a:t>损失函数越小，模型预测越准确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通过最小化训练集上的损失函数，来训练模型</a:t>
                </a:r>
                <a:endParaRPr lang="en-US" altLang="zh-CN" dirty="0"/>
              </a:p>
              <a:p>
                <a:r>
                  <a:rPr lang="zh-CN" altLang="en-US" dirty="0"/>
                  <a:t>如何选择损失函数？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通常我们依据要完成的任务，选择合适的损失函数</a:t>
                </a:r>
                <a:endParaRPr lang="en-US" altLang="zh-CN" dirty="0"/>
              </a:p>
              <a:p>
                <a:pPr lvl="3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1597479"/>
              </a:xfrm>
              <a:blipFill>
                <a:blip r:embed="rId2"/>
                <a:stretch>
                  <a:fillRect l="-463" t="-3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93129F6-3CA8-6647-BA2D-63E54B78E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0834213"/>
              </p:ext>
            </p:extLst>
          </p:nvPr>
        </p:nvGraphicFramePr>
        <p:xfrm>
          <a:off x="1524000" y="2329542"/>
          <a:ext cx="6096000" cy="2274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4935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什么是多层感知机？</a:t>
            </a:r>
            <a:endParaRPr lang="en-US" altLang="zh-CN" dirty="0" smtClean="0"/>
          </a:p>
          <a:p>
            <a:r>
              <a:rPr lang="zh-CN" altLang="en-US" dirty="0" smtClean="0"/>
              <a:t>什么是层（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什么是全连接层（网络）？</a:t>
            </a:r>
            <a:endParaRPr lang="en-US" altLang="zh-CN" dirty="0" smtClean="0"/>
          </a:p>
          <a:p>
            <a:r>
              <a:rPr lang="zh-CN" altLang="en-US" dirty="0"/>
              <a:t>什么</a:t>
            </a:r>
            <a:r>
              <a:rPr lang="zh-CN" altLang="en-US" dirty="0" smtClean="0"/>
              <a:t>是激活函数？</a:t>
            </a:r>
            <a:endParaRPr lang="en-US" altLang="zh-CN" dirty="0" smtClean="0"/>
          </a:p>
          <a:p>
            <a:r>
              <a:rPr lang="zh-CN" altLang="en-US" dirty="0"/>
              <a:t>什么</a:t>
            </a:r>
            <a:r>
              <a:rPr lang="zh-CN" altLang="en-US" dirty="0" smtClean="0"/>
              <a:t>是前向过程？</a:t>
            </a:r>
            <a:endParaRPr lang="en-US" altLang="zh-CN" dirty="0" smtClean="0"/>
          </a:p>
          <a:p>
            <a:r>
              <a:rPr lang="zh-CN" altLang="en-US" dirty="0"/>
              <a:t>什么</a:t>
            </a:r>
            <a:r>
              <a:rPr lang="zh-CN" altLang="en-US" dirty="0" smtClean="0"/>
              <a:t>是反向求导？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6188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常用损失函数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b="1" dirty="0">
                    <a:solidFill>
                      <a:srgbClr val="FF0000"/>
                    </a:solidFill>
                  </a:rPr>
                  <a:t>回归</a:t>
                </a:r>
                <a:r>
                  <a:rPr lang="zh-CN" altLang="en-US" dirty="0"/>
                  <a:t>模型：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均方误差函数（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Squared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， 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）：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pPr lvl="3"/>
                <a:r>
                  <a:rPr lang="en-US" dirty="0">
                    <a:hlinkClick r:id="rId2" tooltip="torch.nn.MSELoss"/>
                  </a:rPr>
                  <a:t>nn.MSELoss</a:t>
                </a:r>
                <a:endParaRPr lang="en-US" altLang="zh-CN" b="0" dirty="0"/>
              </a:p>
              <a:p>
                <a:pPr lvl="2"/>
                <a:r>
                  <a:rPr lang="en-US" dirty="0" err="1"/>
                  <a:t>平均绝对值误差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Absolute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MAE)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3"/>
                <a:r>
                  <a:rPr lang="en-US" u="sng" dirty="0">
                    <a:hlinkClick r:id="rId3" tooltip="torch.nn.L1Loss"/>
                  </a:rPr>
                  <a:t>nn.L1Loss</a:t>
                </a:r>
                <a:endParaRPr lang="en-US" u="sng" dirty="0"/>
              </a:p>
              <a:p>
                <a:pPr lvl="3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A563D2-2FD8-B147-9B40-A81B77458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913" y="2756365"/>
            <a:ext cx="4831398" cy="22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66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FA8A8-AF1E-1F4E-8AE3-C2CBC7BC1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常用损失函数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分类</a:t>
            </a:r>
            <a:r>
              <a:rPr lang="zh-CN" altLang="en-US" dirty="0" smtClean="0"/>
              <a:t>模型：</a:t>
            </a:r>
            <a:endParaRPr lang="en-US" altLang="zh-CN" dirty="0"/>
          </a:p>
          <a:p>
            <a:pPr lvl="2"/>
            <a:r>
              <a:rPr lang="zh-CN" altLang="en-US" dirty="0" smtClean="0"/>
              <a:t>虽然可以强行通过回归方式解决，但是效果较差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 smtClean="0"/>
              <a:t>目前主流方法都是基于</a:t>
            </a:r>
            <a:r>
              <a:rPr lang="zh-CN" altLang="en-US" b="1" dirty="0" smtClean="0"/>
              <a:t>概率相关方法</a:t>
            </a:r>
            <a:r>
              <a:rPr lang="zh-CN" altLang="en-US" dirty="0" smtClean="0"/>
              <a:t>进行建模</a:t>
            </a:r>
            <a:endParaRPr lang="en-US" altLang="zh-CN" dirty="0"/>
          </a:p>
          <a:p>
            <a:pPr lvl="3"/>
            <a:endParaRPr lang="en-US" altLang="zh-CN" dirty="0" smtClean="0"/>
          </a:p>
          <a:p>
            <a:pPr lvl="3"/>
            <a:r>
              <a:rPr lang="zh-CN" altLang="en-US" dirty="0" smtClean="0"/>
              <a:t>使得样本的分类概率达到最大</a:t>
            </a:r>
            <a:endParaRPr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51066"/>
              </p:ext>
            </p:extLst>
          </p:nvPr>
        </p:nvGraphicFramePr>
        <p:xfrm>
          <a:off x="1236617" y="3413579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964818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772693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641910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462111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664169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72908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下雨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不下雨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下雨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不下雨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下雨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不下雨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5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</a:t>
                      </a:r>
                      <a:endParaRPr lang="zh-CN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037899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447109" y="4386818"/>
            <a:ext cx="452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使用概率的方法更符合真实情况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4677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3A67D-D1A3-421C-8C77-18232C26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概率基础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1E53F5E-3C1E-F145-A10A-5B2699710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（离散）</a:t>
                </a:r>
                <a:r>
                  <a:rPr lang="zh-CN" altLang="en-US" b="1" dirty="0" smtClean="0"/>
                  <a:t>概率分布</a:t>
                </a:r>
                <a:endParaRPr lang="en-US" altLang="zh-CN" b="1" dirty="0" smtClean="0"/>
              </a:p>
              <a:p>
                <a:pPr lvl="1"/>
                <a:r>
                  <a:rPr lang="zh-CN" altLang="en-US" dirty="0" smtClean="0"/>
                  <a:t>样本空间：一个事件所有发生的可能情况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通常可以看做一个集合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样本点概率：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满足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定义在一个样本空间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的概率分布，必须同时满足</a:t>
                </a:r>
                <a:endParaRPr lang="en-US" altLang="zh-CN" dirty="0" smtClean="0"/>
              </a:p>
              <a:p>
                <a:pPr lvl="2"/>
                <a:r>
                  <a:rPr lang="zh-CN" altLang="en-US" b="1" dirty="0" smtClean="0"/>
                  <a:t>非负性</a:t>
                </a:r>
                <a:r>
                  <a:rPr lang="zh-CN" altLang="en-US" dirty="0" smtClean="0"/>
                  <a:t>：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b="0" dirty="0" smtClean="0">
                  <a:ea typeface="Cambria Math" panose="02040503050406030204" pitchFamily="18" charset="0"/>
                </a:endParaRPr>
              </a:p>
              <a:p>
                <a:pPr lvl="2"/>
                <a:r>
                  <a:rPr lang="zh-CN" altLang="en-US" b="1" dirty="0" smtClean="0"/>
                  <a:t>归一性</a:t>
                </a:r>
                <a:r>
                  <a:rPr lang="zh-CN" altLang="en-US" dirty="0" smtClean="0"/>
                  <a:t>：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1E53F5E-3C1E-F145-A10A-5B2699710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820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3A67D-D1A3-421C-8C77-18232C26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概率基础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1E53F5E-3C1E-F145-A10A-5B2699710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b="1" dirty="0" smtClean="0">
                    <a:solidFill>
                      <a:srgbClr val="C00000"/>
                    </a:solidFill>
                  </a:rPr>
                  <a:t>二分类</a:t>
                </a:r>
                <a:r>
                  <a:rPr lang="zh-CN" altLang="en-US" dirty="0" smtClean="0"/>
                  <a:t>概率分布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样本空间：一个事件所有发生的可能情况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发生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不发生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类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样本点概率：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满足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定义在一个样本空间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的概率分布，满足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b="0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类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类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可以</a:t>
                </a:r>
                <a:r>
                  <a:rPr lang="zh-CN" altLang="en-US" dirty="0" smtClean="0"/>
                  <a:t>用</a:t>
                </a:r>
                <a:r>
                  <a:rPr lang="en-US" altLang="zh-CN" i="1" dirty="0" smtClean="0"/>
                  <a:t>2</a:t>
                </a:r>
                <a:r>
                  <a:rPr lang="zh-CN" altLang="en-US" dirty="0" smtClean="0"/>
                  <a:t>个概率</a:t>
                </a:r>
                <a:r>
                  <a:rPr lang="zh-CN" altLang="en-US" dirty="0"/>
                  <a:t>值</a:t>
                </a:r>
                <a:r>
                  <a:rPr lang="zh-CN" altLang="en-US" dirty="0" smtClean="0"/>
                  <a:t>（一个概率分布）表示</a:t>
                </a:r>
                <a:r>
                  <a:rPr lang="zh-CN" altLang="en-US" dirty="0"/>
                  <a:t>对于一个事件发生的概率的估计</a:t>
                </a:r>
                <a:endParaRPr lang="en-US" altLang="zh-CN" dirty="0"/>
              </a:p>
              <a:p>
                <a:pPr lvl="3"/>
                <a:r>
                  <a:rPr lang="en-US" altLang="zh-CN" dirty="0"/>
                  <a:t>{0.1, </a:t>
                </a:r>
                <a:r>
                  <a:rPr lang="en-US" altLang="zh-CN" dirty="0" smtClean="0"/>
                  <a:t>0.9}</a:t>
                </a:r>
                <a:endParaRPr lang="en-US" altLang="zh-CN" dirty="0"/>
              </a:p>
              <a:p>
                <a:pPr lvl="3"/>
                <a:r>
                  <a:rPr lang="en-US" altLang="zh-CN" dirty="0" smtClean="0"/>
                  <a:t>{1, 0} </a:t>
                </a:r>
                <a:r>
                  <a:rPr lang="zh-CN" altLang="en-US" dirty="0"/>
                  <a:t>必定</a:t>
                </a:r>
                <a:r>
                  <a:rPr lang="zh-CN" altLang="en-US" dirty="0" smtClean="0"/>
                  <a:t>为第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类的概率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{0, 1} </a:t>
                </a:r>
                <a:r>
                  <a:rPr lang="zh-CN" altLang="en-US" dirty="0" smtClean="0"/>
                  <a:t>必定为第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类的概率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1E53F5E-3C1E-F145-A10A-5B2699710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6449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3A67D-D1A3-421C-8C77-18232C26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概率基础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1E53F5E-3C1E-F145-A10A-5B2699710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b="1" dirty="0" smtClean="0">
                    <a:solidFill>
                      <a:srgbClr val="C00000"/>
                    </a:solidFill>
                  </a:rPr>
                  <a:t>多分类</a:t>
                </a:r>
                <a:r>
                  <a:rPr lang="zh-CN" altLang="en-US" dirty="0" smtClean="0"/>
                  <a:t>概率分布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样本空间：一个事件所有发生的可能情况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类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类，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样本点概率：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满足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定义在一个样本空间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的概率分布，满足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b="0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类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类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类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 smtClean="0"/>
                  <a:t>可以用</a:t>
                </a:r>
                <a:r>
                  <a:rPr lang="en-US" altLang="zh-CN" i="1" dirty="0" smtClean="0"/>
                  <a:t>K</a:t>
                </a:r>
                <a:r>
                  <a:rPr lang="zh-CN" altLang="en-US" dirty="0" smtClean="0"/>
                  <a:t>个概率数表示对于一个事件发生的概率的估计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{0.1, 0.3, 0.2, 0.4}</a:t>
                </a:r>
              </a:p>
              <a:p>
                <a:pPr lvl="3"/>
                <a:r>
                  <a:rPr lang="en-US" altLang="zh-CN" dirty="0" smtClean="0"/>
                  <a:t>{1, 0, 0, 0} </a:t>
                </a:r>
                <a:r>
                  <a:rPr lang="zh-CN" altLang="en-US" dirty="0" smtClean="0"/>
                  <a:t>必定为第</a:t>
                </a:r>
                <a:r>
                  <a:rPr lang="en-US" altLang="zh-CN" dirty="0"/>
                  <a:t>0</a:t>
                </a:r>
                <a:r>
                  <a:rPr lang="zh-CN" altLang="en-US" dirty="0" smtClean="0"/>
                  <a:t>类的概率</a:t>
                </a:r>
                <a:endParaRPr lang="en-US" altLang="zh-CN" dirty="0"/>
              </a:p>
              <a:p>
                <a:pPr lvl="3"/>
                <a:r>
                  <a:rPr lang="en-US" altLang="zh-CN" dirty="0" smtClean="0"/>
                  <a:t>{0, 1, </a:t>
                </a:r>
                <a:r>
                  <a:rPr lang="en-US" altLang="zh-CN" dirty="0"/>
                  <a:t>0, 0} </a:t>
                </a:r>
                <a:r>
                  <a:rPr lang="zh-CN" altLang="en-US" dirty="0"/>
                  <a:t>必定为</a:t>
                </a:r>
                <a:r>
                  <a:rPr lang="zh-CN" altLang="en-US" dirty="0" smtClean="0"/>
                  <a:t>第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类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pPr lvl="3"/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1E53F5E-3C1E-F145-A10A-5B2699710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3900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问题：</a:t>
                </a:r>
                <a:endParaRPr lang="en-US" altLang="zh-CN" dirty="0" smtClean="0"/>
              </a:p>
              <a:p>
                <a:pPr lvl="1"/>
                <a:r>
                  <a:rPr lang="zh-CN" altLang="en-US" sz="1600" dirty="0" smtClean="0"/>
                  <a:t>如何计算两个概率分布的“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相似程度</a:t>
                </a:r>
                <a:r>
                  <a:rPr lang="zh-CN" altLang="en-US" sz="1600" dirty="0" smtClean="0"/>
                  <a:t>”？</a:t>
                </a:r>
                <a:endParaRPr lang="en-US" altLang="zh-CN" sz="1600" dirty="0" smtClean="0"/>
              </a:p>
              <a:p>
                <a:pPr lvl="1"/>
                <a:endParaRPr lang="en-US" altLang="zh-CN" sz="16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/>
                  <a:t> </a:t>
                </a:r>
                <a:r>
                  <a:rPr lang="zh-CN" altLang="en-US" sz="1800" dirty="0" smtClean="0"/>
                  <a:t>是真实标签，取</a:t>
                </a:r>
                <a:r>
                  <a:rPr lang="en-US" altLang="zh-CN" sz="1800" dirty="0" smtClean="0"/>
                  <a:t>0</a:t>
                </a:r>
                <a:r>
                  <a:rPr lang="zh-CN" altLang="en-US" sz="1800" dirty="0" smtClean="0"/>
                  <a:t>或者</a:t>
                </a:r>
                <a:r>
                  <a:rPr lang="en-US" altLang="zh-CN" sz="1800" dirty="0" smtClean="0"/>
                  <a:t>1</a:t>
                </a:r>
              </a:p>
              <a:p>
                <a:pPr lvl="4"/>
                <a:r>
                  <a:rPr lang="zh-CN" altLang="en-US" sz="1800" dirty="0" smtClean="0"/>
                  <a:t>形成一个真实概率分布 </a:t>
                </a:r>
                <a:r>
                  <a:rPr lang="en-US" altLang="zh-CN" sz="1800" dirty="0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/>
                  <a:t>}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预测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值</m:t>
                    </m:r>
                  </m:oMath>
                </a14:m>
                <a:r>
                  <a:rPr lang="zh-CN" altLang="en-US" sz="1800" dirty="0" smtClean="0"/>
                  <a:t>，是</a:t>
                </a:r>
                <a:r>
                  <a:rPr lang="en-US" altLang="zh-CN" sz="1800" dirty="0" smtClean="0"/>
                  <a:t>[0,1]</a:t>
                </a:r>
                <a:r>
                  <a:rPr lang="zh-CN" altLang="en-US" sz="1800" dirty="0" smtClean="0"/>
                  <a:t>之间的小数</a:t>
                </a:r>
                <a:endParaRPr lang="en-US" altLang="zh-CN" sz="1800" dirty="0" smtClean="0"/>
              </a:p>
              <a:p>
                <a:pPr lvl="4"/>
                <a:r>
                  <a:rPr lang="zh-CN" altLang="en-US" sz="1800" dirty="0"/>
                  <a:t>形成一</a:t>
                </a:r>
                <a:r>
                  <a:rPr lang="zh-CN" altLang="en-US" sz="1800" dirty="0" smtClean="0"/>
                  <a:t>个</a:t>
                </a:r>
                <a:r>
                  <a:rPr lang="zh-CN" altLang="en-US" sz="1800" dirty="0"/>
                  <a:t>预测</a:t>
                </a:r>
                <a:r>
                  <a:rPr lang="zh-CN" altLang="en-US" sz="1800" dirty="0" smtClean="0"/>
                  <a:t>概率分布 </a:t>
                </a:r>
                <a:r>
                  <a:rPr lang="en-US" altLang="zh-CN" sz="1800" dirty="0"/>
                  <a:t>{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dirty="0"/>
                  <a:t>}</a:t>
                </a:r>
              </a:p>
              <a:p>
                <a:pPr lvl="4"/>
                <a:endParaRPr lang="en-US" altLang="zh-C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4662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1958884"/>
              </a:xfrm>
            </p:spPr>
            <p:txBody>
              <a:bodyPr>
                <a:normAutofit/>
              </a:bodyPr>
              <a:lstStyle/>
              <a:p>
                <a:r>
                  <a:rPr lang="zh-CN" altLang="en-CN" dirty="0"/>
                  <a:t>交叉熵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 smtClean="0"/>
                  <a:t>衡量</a:t>
                </a:r>
                <a:r>
                  <a:rPr lang="zh-CN" altLang="en-US" dirty="0"/>
                  <a:t>真实分布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和预测分布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之间的差异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，那么交叉熵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dirty="0"/>
                  <a:t>最小，且刚好等于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的熵</a:t>
                </a:r>
                <a:endParaRPr lang="en-US" altLang="zh-CN" dirty="0"/>
              </a:p>
              <a:p>
                <a:pPr lvl="2"/>
                <a:endParaRPr lang="en-US" altLang="zh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1958884"/>
              </a:xfrm>
              <a:blipFill>
                <a:blip r:embed="rId3"/>
                <a:stretch>
                  <a:fillRect l="-667" t="-4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59651" y="3570514"/>
            <a:ext cx="756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、枚举两个概率分布的值，对应点相乘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、看起来很复杂，但是对于分类任务来说，只会有一项“</a:t>
            </a:r>
            <a:r>
              <a:rPr lang="zh-CN" altLang="en-US" b="1" dirty="0" smtClean="0">
                <a:solidFill>
                  <a:srgbClr val="FF0000"/>
                </a:solidFill>
              </a:rPr>
              <a:t>被激活</a:t>
            </a:r>
            <a:r>
              <a:rPr lang="zh-CN" altLang="en-US" dirty="0" smtClean="0"/>
              <a:t>”（非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11217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 smtClean="0"/>
                  <a:t>常用损失函数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2000" b="1" dirty="0">
                    <a:solidFill>
                      <a:srgbClr val="FF0000"/>
                    </a:solidFill>
                  </a:rPr>
                  <a:t>二分类</a:t>
                </a:r>
                <a:r>
                  <a:rPr lang="zh-CN" altLang="en-US" sz="2000" dirty="0"/>
                  <a:t>模型</a:t>
                </a:r>
                <a:endParaRPr lang="en-US" altLang="zh-CN" sz="2000" dirty="0"/>
              </a:p>
              <a:p>
                <a:pPr lvl="2"/>
                <a:r>
                  <a:rPr lang="zh-CN" altLang="en-US" sz="2000" dirty="0"/>
                  <a:t>逻辑回归损失函数：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func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zh-CN" sz="2000" dirty="0"/>
              </a:p>
              <a:p>
                <a:pPr lvl="3"/>
                <a:r>
                  <a:rPr lang="en-US" altLang="zh-CN" sz="1800" u="sng" dirty="0">
                    <a:hlinkClick r:id="rId2" tooltip="torch.nn.BCELoss"/>
                  </a:rPr>
                  <a:t>nn.BCELoss</a:t>
                </a:r>
                <a:endParaRPr lang="en-US" altLang="zh-CN" sz="1800" u="sng" dirty="0"/>
              </a:p>
              <a:p>
                <a:pPr lvl="3"/>
                <a:r>
                  <a:rPr lang="zh-CN" altLang="en-US" sz="1800" dirty="0"/>
                  <a:t>二元交叉熵（</a:t>
                </a:r>
                <a:r>
                  <a:rPr lang="en-US" altLang="zh-CN" sz="1800" dirty="0"/>
                  <a:t>Binary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Cross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Entropy</a:t>
                </a:r>
                <a:r>
                  <a:rPr lang="zh-CN" altLang="en-US" sz="1800" dirty="0"/>
                  <a:t> </a:t>
                </a:r>
                <a:r>
                  <a:rPr lang="zh-CN" altLang="en-US" sz="1800" dirty="0" smtClean="0"/>
                  <a:t>）</a:t>
                </a:r>
                <a:endParaRPr lang="en-US" altLang="zh-CN" sz="1800" dirty="0" smtClean="0"/>
              </a:p>
              <a:p>
                <a:pPr lvl="3"/>
                <a:endParaRPr lang="en-US" altLang="zh-CN" sz="18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/>
                  <a:t> </a:t>
                </a:r>
                <a:r>
                  <a:rPr lang="zh-CN" altLang="en-US" sz="1800" dirty="0" smtClean="0"/>
                  <a:t>是真实标签，取</a:t>
                </a:r>
                <a:r>
                  <a:rPr lang="en-US" altLang="zh-CN" sz="1800" dirty="0" smtClean="0"/>
                  <a:t>0</a:t>
                </a:r>
                <a:r>
                  <a:rPr lang="zh-CN" altLang="en-US" sz="1800" dirty="0" smtClean="0"/>
                  <a:t>或者</a:t>
                </a:r>
                <a:r>
                  <a:rPr lang="en-US" altLang="zh-CN" sz="1800" dirty="0" smtClean="0"/>
                  <a:t>1</a:t>
                </a:r>
              </a:p>
              <a:p>
                <a:pPr lvl="4"/>
                <a:r>
                  <a:rPr lang="zh-CN" altLang="en-US" sz="1800" dirty="0" smtClean="0"/>
                  <a:t>形成一个真实概率分布 </a:t>
                </a:r>
                <a:r>
                  <a:rPr lang="en-US" altLang="zh-CN" sz="1800" dirty="0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 smtClean="0"/>
                  <a:t>}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预测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值</m:t>
                    </m:r>
                  </m:oMath>
                </a14:m>
                <a:r>
                  <a:rPr lang="zh-CN" altLang="en-US" sz="1800" dirty="0" smtClean="0"/>
                  <a:t>，是</a:t>
                </a:r>
                <a:r>
                  <a:rPr lang="en-US" altLang="zh-CN" sz="1800" dirty="0" smtClean="0"/>
                  <a:t>[0,1]</a:t>
                </a:r>
                <a:r>
                  <a:rPr lang="zh-CN" altLang="en-US" sz="1800" dirty="0" smtClean="0"/>
                  <a:t>之间的小数</a:t>
                </a:r>
                <a:endParaRPr lang="en-US" altLang="zh-CN" sz="1800" dirty="0" smtClean="0"/>
              </a:p>
              <a:p>
                <a:pPr lvl="4"/>
                <a:r>
                  <a:rPr lang="zh-CN" altLang="en-US" sz="1800" dirty="0"/>
                  <a:t>形成一</a:t>
                </a:r>
                <a:r>
                  <a:rPr lang="zh-CN" altLang="en-US" sz="1800" dirty="0" smtClean="0"/>
                  <a:t>个</a:t>
                </a:r>
                <a:r>
                  <a:rPr lang="zh-CN" altLang="en-US" sz="1800" dirty="0"/>
                  <a:t>预测</a:t>
                </a:r>
                <a:r>
                  <a:rPr lang="zh-CN" altLang="en-US" sz="1800" dirty="0" smtClean="0"/>
                  <a:t>概率分布 </a:t>
                </a:r>
                <a:r>
                  <a:rPr lang="en-US" altLang="zh-CN" sz="1800" dirty="0"/>
                  <a:t>{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1−</m:t>
                    </m:r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dirty="0"/>
                  <a:t>}</a:t>
                </a:r>
              </a:p>
              <a:p>
                <a:pPr lvl="4"/>
                <a:endParaRPr lang="en-US" altLang="zh-C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5442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49"/>
                <a:ext cx="8229600" cy="330000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二分类：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∈{0, 1}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 </m:t>
                      </m:r>
                      <m:r>
                        <m:rPr>
                          <m:nor/>
                        </m:rPr>
                        <a:rPr lang="zh-CN" altLang="en-US" dirty="0"/>
                        <m:t>（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func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zh-CN" altLang="en-US" dirty="0" smtClean="0"/>
                        <m:t>）</m:t>
                      </m:r>
                    </m:oMath>
                  </m:oMathPara>
                </a14:m>
                <a:endParaRPr lang="en-US" altLang="zh-CN" b="0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逻辑</a:t>
                </a:r>
                <a:r>
                  <a:rPr lang="zh-CN" altLang="en-US" dirty="0"/>
                  <a:t>回归：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在</a:t>
                </a:r>
                <a:r>
                  <a:rPr lang="zh-CN" altLang="en-US" dirty="0"/>
                  <a:t>所有数据上取平均：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func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49"/>
                <a:ext cx="8229600" cy="3300005"/>
              </a:xfrm>
              <a:blipFill>
                <a:blip r:embed="rId3"/>
                <a:stretch>
                  <a:fillRect l="-667" t="-2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A1AC6F6-E836-7843-9A2B-06F81A20C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501945"/>
              </p:ext>
            </p:extLst>
          </p:nvPr>
        </p:nvGraphicFramePr>
        <p:xfrm>
          <a:off x="457200" y="3010764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C8223B0-ECC8-B24A-A645-F1C3B1A5F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854012"/>
              </p:ext>
            </p:extLst>
          </p:nvPr>
        </p:nvGraphicFramePr>
        <p:xfrm>
          <a:off x="2330604" y="3010764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E1CA09C-F6A8-A047-B712-6DFB308B67B2}"/>
              </a:ext>
            </a:extLst>
          </p:cNvPr>
          <p:cNvSpPr/>
          <p:nvPr/>
        </p:nvSpPr>
        <p:spPr>
          <a:xfrm>
            <a:off x="3401122" y="3363420"/>
            <a:ext cx="702527" cy="1135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A1EAF0F-5C3B-FE4D-B79D-DC94FF18F7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377350"/>
              </p:ext>
            </p:extLst>
          </p:nvPr>
        </p:nvGraphicFramePr>
        <p:xfrm>
          <a:off x="4780156" y="3064895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BE97039-EBD5-1543-A60A-E39D14D6C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658477"/>
              </p:ext>
            </p:extLst>
          </p:nvPr>
        </p:nvGraphicFramePr>
        <p:xfrm>
          <a:off x="6653560" y="3064895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1F73C88-FE74-4E4D-898D-3A4B047D52FD}"/>
              </a:ext>
            </a:extLst>
          </p:cNvPr>
          <p:cNvSpPr/>
          <p:nvPr/>
        </p:nvSpPr>
        <p:spPr>
          <a:xfrm>
            <a:off x="7077307" y="3417551"/>
            <a:ext cx="702527" cy="1135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31978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6C23D-4C67-4B4F-97E6-B366992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BCELoss</a:t>
            </a:r>
            <a:r>
              <a:rPr lang="zh-CN" altLang="en-US" dirty="0" smtClean="0"/>
              <a:t>计算二分类</a:t>
            </a:r>
            <a:r>
              <a:rPr lang="zh-CN" altLang="en-US" dirty="0"/>
              <a:t>损失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86D1FB0-1E8A-4CAB-AD80-443A43BA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10</a:t>
            </a:r>
            <a:r>
              <a:rPr lang="zh-CN" altLang="en-US" dirty="0" smtClean="0"/>
              <a:t>个</a:t>
            </a:r>
            <a:r>
              <a:rPr lang="zh-CN" altLang="en-US" dirty="0"/>
              <a:t>数据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zh-CN" altLang="en-US" dirty="0"/>
              <a:t>类别</a:t>
            </a:r>
            <a:r>
              <a:rPr lang="en-US" altLang="zh-CN" dirty="0"/>
              <a:t>C={</a:t>
            </a:r>
            <a:r>
              <a:rPr lang="en-US" altLang="zh-CN" dirty="0" smtClean="0"/>
              <a:t>0,1}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02" y="819150"/>
            <a:ext cx="4758418" cy="274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3" y="3636552"/>
            <a:ext cx="7868194" cy="14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808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01" y="788855"/>
            <a:ext cx="8599197" cy="3937000"/>
          </a:xfrm>
        </p:spPr>
        <p:txBody>
          <a:bodyPr>
            <a:normAutofit/>
          </a:bodyPr>
          <a:lstStyle/>
          <a:p>
            <a:r>
              <a:rPr lang="zh-CN" altLang="en-CN" dirty="0"/>
              <a:t>神经</a:t>
            </a:r>
            <a:r>
              <a:rPr lang="zh-CN" altLang="en-US" dirty="0"/>
              <a:t>网络</a:t>
            </a:r>
            <a:endParaRPr lang="en-US" altLang="zh-CN" dirty="0"/>
          </a:p>
          <a:p>
            <a:pPr lvl="1"/>
            <a:r>
              <a:rPr lang="ja-JP" altLang="en-US"/>
              <a:t>神经网络可以指向两种</a:t>
            </a:r>
            <a:endParaRPr lang="en-US" altLang="ja-JP" dirty="0"/>
          </a:p>
          <a:p>
            <a:pPr lvl="2"/>
            <a:r>
              <a:rPr lang="ja-JP" altLang="en-US" b="1">
                <a:solidFill>
                  <a:schemeClr val="tx2">
                    <a:lumMod val="75000"/>
                  </a:schemeClr>
                </a:solidFill>
              </a:rPr>
              <a:t>生物</a:t>
            </a:r>
            <a:r>
              <a:rPr lang="ja-JP" altLang="en-US"/>
              <a:t>神经网络</a:t>
            </a:r>
            <a:endParaRPr lang="en-US" altLang="ja-JP" dirty="0"/>
          </a:p>
          <a:p>
            <a:pPr lvl="2"/>
            <a:r>
              <a:rPr lang="ja-JP" altLang="en-US" b="1">
                <a:solidFill>
                  <a:srgbClr val="C00000"/>
                </a:solidFill>
              </a:rPr>
              <a:t>人工</a:t>
            </a:r>
            <a:r>
              <a:rPr lang="ja-JP" altLang="en-US"/>
              <a:t>神经网络</a:t>
            </a:r>
            <a:endParaRPr lang="en-US" altLang="ja-JP" dirty="0"/>
          </a:p>
          <a:p>
            <a:pPr lvl="2"/>
            <a:endParaRPr lang="ja-JP" altLang="en-US"/>
          </a:p>
          <a:p>
            <a:pPr lvl="1"/>
            <a:r>
              <a:rPr lang="ja-JP" altLang="en-US"/>
              <a:t>生物神经网络</a:t>
            </a:r>
            <a:endParaRPr lang="en-US" altLang="ja-JP" dirty="0"/>
          </a:p>
          <a:p>
            <a:pPr lvl="2"/>
            <a:r>
              <a:rPr lang="ja-JP" altLang="en-US"/>
              <a:t>一般指生物的大脑神经元</a:t>
            </a:r>
            <a:r>
              <a:rPr lang="zh-CN" altLang="en-US" dirty="0"/>
              <a:t>、</a:t>
            </a:r>
            <a:r>
              <a:rPr lang="ja-JP" altLang="en-US"/>
              <a:t>细胞</a:t>
            </a:r>
            <a:r>
              <a:rPr lang="zh-CN" altLang="en-US" dirty="0"/>
              <a:t>、</a:t>
            </a:r>
            <a:r>
              <a:rPr lang="ja-JP" altLang="en-US"/>
              <a:t>触点等组成的网络</a:t>
            </a:r>
            <a:endParaRPr lang="en-US" altLang="ja-JP" dirty="0"/>
          </a:p>
          <a:p>
            <a:pPr lvl="2"/>
            <a:r>
              <a:rPr lang="ja-JP" altLang="en-US"/>
              <a:t>用于产生生物的意识，帮助生物进行思考和行动</a:t>
            </a:r>
            <a:endParaRPr lang="en-US" altLang="ja-JP" dirty="0"/>
          </a:p>
          <a:p>
            <a:pPr lvl="2"/>
            <a:endParaRPr lang="ja-JP" altLang="en-US"/>
          </a:p>
          <a:p>
            <a:pPr lvl="1"/>
            <a:r>
              <a:rPr lang="ja-JP" altLang="en-US"/>
              <a:t>人工神经网络也简称为神经网络（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ja-JP" altLang="en-US"/>
              <a:t>模仿动物神经网络的行为特征，进行分布式</a:t>
            </a:r>
            <a:r>
              <a:rPr lang="zh-CN" altLang="en-US" dirty="0"/>
              <a:t>、</a:t>
            </a:r>
            <a:r>
              <a:rPr lang="ja-JP" altLang="en-US"/>
              <a:t>深层信息处理的算法模型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6704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13101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CN" dirty="0"/>
                  <a:t>交叉熵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衡量真实分布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和预测分布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之间的差异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，那么交叉熵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dirty="0"/>
                  <a:t>最小，且刚好等于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的熵</a:t>
                </a:r>
                <a:endParaRPr lang="en-US" altLang="zh-CN" dirty="0"/>
              </a:p>
              <a:p>
                <a:pPr lvl="2"/>
                <a:endParaRPr lang="en-US" altLang="zh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1310115"/>
              </a:xfrm>
              <a:blipFill>
                <a:blip r:embed="rId3"/>
                <a:stretch>
                  <a:fillRect l="-667" t="-8372" b="-6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A9403B-D1DD-7341-B140-AB38FF03D10A}"/>
              </a:ext>
            </a:extLst>
          </p:cNvPr>
          <p:cNvGraphicFramePr/>
          <p:nvPr>
            <p:extLst/>
          </p:nvPr>
        </p:nvGraphicFramePr>
        <p:xfrm>
          <a:off x="1901283" y="2270357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27842A8-694E-C74C-9AC9-7EFCFF8EEDDF}"/>
              </a:ext>
            </a:extLst>
          </p:cNvPr>
          <p:cNvGraphicFramePr/>
          <p:nvPr>
            <p:extLst/>
          </p:nvPr>
        </p:nvGraphicFramePr>
        <p:xfrm>
          <a:off x="5369313" y="2270357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E0E8EB-877A-8341-969B-4DA3188D1C84}"/>
                  </a:ext>
                </a:extLst>
              </p:cNvPr>
              <p:cNvSpPr/>
              <p:nvPr/>
            </p:nvSpPr>
            <p:spPr>
              <a:xfrm>
                <a:off x="4173133" y="2387084"/>
                <a:ext cx="9538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E0E8EB-877A-8341-969B-4DA3188D1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33" y="2387084"/>
                <a:ext cx="953851" cy="369332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0A57E9DA-CBB0-D141-85A0-C00DCEC08200}"/>
              </a:ext>
            </a:extLst>
          </p:cNvPr>
          <p:cNvSpPr/>
          <p:nvPr/>
        </p:nvSpPr>
        <p:spPr>
          <a:xfrm>
            <a:off x="4204009" y="2910469"/>
            <a:ext cx="892097" cy="4014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文本框 6"/>
          <p:cNvSpPr txBox="1"/>
          <p:nvPr/>
        </p:nvSpPr>
        <p:spPr>
          <a:xfrm>
            <a:off x="868360" y="4119154"/>
            <a:ext cx="756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、枚举两个概率分布的值，对应点相乘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、看起来很复杂，但是对于分类任务来说，只会有一项“</a:t>
            </a:r>
            <a:r>
              <a:rPr lang="zh-CN" altLang="en-US" b="1" dirty="0" smtClean="0">
                <a:solidFill>
                  <a:srgbClr val="FF0000"/>
                </a:solidFill>
              </a:rPr>
              <a:t>被激活</a:t>
            </a:r>
            <a:r>
              <a:rPr lang="zh-CN" altLang="en-US" dirty="0" smtClean="0"/>
              <a:t>”（非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354544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FA8A8-AF1E-1F4E-8AE3-C2CBC7BC1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常用损失函数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2200" dirty="0" smtClean="0"/>
              <a:t>多</a:t>
            </a:r>
            <a:r>
              <a:rPr lang="zh-CN" altLang="en-US" sz="2200" dirty="0"/>
              <a:t>分类模型</a:t>
            </a:r>
            <a:endParaRPr lang="en-US" altLang="zh-CN" sz="2200" dirty="0"/>
          </a:p>
          <a:p>
            <a:pPr lvl="2"/>
            <a:r>
              <a:rPr lang="zh-CN" altLang="en-US" sz="2000" dirty="0"/>
              <a:t>交叉熵损失函数：</a:t>
            </a:r>
            <a:endParaRPr lang="en-US" altLang="zh-CN" sz="2000" dirty="0"/>
          </a:p>
          <a:p>
            <a:pPr lvl="3"/>
            <a:r>
              <a:rPr lang="en-US" sz="1800" u="sng" dirty="0">
                <a:hlinkClick r:id="rId2" tooltip="torch.nn.CrossEntropyLoss"/>
              </a:rPr>
              <a:t>nn.CrossEntropyLoss</a:t>
            </a:r>
            <a:endParaRPr lang="en-US" altLang="zh-CN" sz="1800" dirty="0"/>
          </a:p>
          <a:p>
            <a:pPr lvl="2"/>
            <a:endParaRPr lang="en-US" altLang="zh-C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92842-A66C-5546-A8E2-A5B92037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98" y="2682890"/>
            <a:ext cx="3520997" cy="8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32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86406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多分类：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假设总共有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类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∈{0,1,2,…,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endParaRPr lang="en-US" altLang="zh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864065"/>
              </a:xfrm>
              <a:blipFill>
                <a:blip r:embed="rId3"/>
                <a:stretch>
                  <a:fillRect l="-667" t="-7042" b="-66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0ED844-EBAF-0A4B-B755-4A40913B2BD0}"/>
              </a:ext>
            </a:extLst>
          </p:cNvPr>
          <p:cNvGraphicFramePr/>
          <p:nvPr>
            <p:extLst/>
          </p:nvPr>
        </p:nvGraphicFramePr>
        <p:xfrm>
          <a:off x="2358483" y="1703310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35383BD-12B5-0545-8CA5-B16A0502E973}"/>
              </a:ext>
            </a:extLst>
          </p:cNvPr>
          <p:cNvGraphicFramePr/>
          <p:nvPr>
            <p:extLst/>
          </p:nvPr>
        </p:nvGraphicFramePr>
        <p:xfrm>
          <a:off x="2358483" y="3257007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DEF4EAF-9A19-114C-B8A9-C8FE7F21679A}"/>
              </a:ext>
            </a:extLst>
          </p:cNvPr>
          <p:cNvGraphicFramePr/>
          <p:nvPr>
            <p:extLst/>
          </p:nvPr>
        </p:nvGraphicFramePr>
        <p:xfrm>
          <a:off x="161693" y="2447189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F9D61B-BC2C-EF4C-901B-6D479B080CFC}"/>
                  </a:ext>
                </a:extLst>
              </p:cNvPr>
              <p:cNvSpPr/>
              <p:nvPr/>
            </p:nvSpPr>
            <p:spPr>
              <a:xfrm>
                <a:off x="4316567" y="2077857"/>
                <a:ext cx="30601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2231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F9D61B-BC2C-EF4C-901B-6D479B080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567" y="2077857"/>
                <a:ext cx="306019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9C34BD-0E0E-8246-A6C1-AA4A80E9BFEF}"/>
                  </a:ext>
                </a:extLst>
              </p:cNvPr>
              <p:cNvSpPr/>
              <p:nvPr/>
            </p:nvSpPr>
            <p:spPr>
              <a:xfrm>
                <a:off x="4413211" y="3750281"/>
                <a:ext cx="3058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CN">
                          <a:latin typeface="Cambria Math" panose="02040503050406030204" pitchFamily="18" charset="0"/>
                        </a:rPr>
                        <m:t>.6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094</m:t>
                      </m:r>
                    </m:oMath>
                  </m:oMathPara>
                </a14:m>
                <a:endParaRPr lang="en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9C34BD-0E0E-8246-A6C1-AA4A80E9B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211" y="3750281"/>
                <a:ext cx="305859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6655D60-81CB-FD4B-B3B1-1148D4FA12D8}"/>
              </a:ext>
            </a:extLst>
          </p:cNvPr>
          <p:cNvSpPr/>
          <p:nvPr/>
        </p:nvSpPr>
        <p:spPr>
          <a:xfrm>
            <a:off x="2709747" y="2088936"/>
            <a:ext cx="434897" cy="1135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538035-7C8F-7E4C-99A8-723EF0C0D203}"/>
              </a:ext>
            </a:extLst>
          </p:cNvPr>
          <p:cNvSpPr/>
          <p:nvPr/>
        </p:nvSpPr>
        <p:spPr>
          <a:xfrm>
            <a:off x="2709746" y="3593926"/>
            <a:ext cx="434897" cy="1135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76558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86406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多分类：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假设总共有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类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∈{0, 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endParaRPr lang="en-US" altLang="zh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864065"/>
              </a:xfrm>
              <a:blipFill>
                <a:blip r:embed="rId3"/>
                <a:stretch>
                  <a:fillRect l="-617" t="-5797" b="-594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0ED844-EBAF-0A4B-B755-4A40913B2BD0}"/>
              </a:ext>
            </a:extLst>
          </p:cNvPr>
          <p:cNvGraphicFramePr/>
          <p:nvPr/>
        </p:nvGraphicFramePr>
        <p:xfrm>
          <a:off x="2358483" y="1703310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35383BD-12B5-0545-8CA5-B16A0502E973}"/>
              </a:ext>
            </a:extLst>
          </p:cNvPr>
          <p:cNvGraphicFramePr/>
          <p:nvPr/>
        </p:nvGraphicFramePr>
        <p:xfrm>
          <a:off x="2358483" y="3257007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DEF4EAF-9A19-114C-B8A9-C8FE7F21679A}"/>
              </a:ext>
            </a:extLst>
          </p:cNvPr>
          <p:cNvGraphicFramePr/>
          <p:nvPr>
            <p:extLst/>
          </p:nvPr>
        </p:nvGraphicFramePr>
        <p:xfrm>
          <a:off x="161693" y="2447189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F9D61B-BC2C-EF4C-901B-6D479B080CFC}"/>
                  </a:ext>
                </a:extLst>
              </p:cNvPr>
              <p:cNvSpPr/>
              <p:nvPr/>
            </p:nvSpPr>
            <p:spPr>
              <a:xfrm>
                <a:off x="4316567" y="2077857"/>
                <a:ext cx="30601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2.3026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F9D61B-BC2C-EF4C-901B-6D479B080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567" y="2077857"/>
                <a:ext cx="306019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9C34BD-0E0E-8246-A6C1-AA4A80E9BFEF}"/>
                  </a:ext>
                </a:extLst>
              </p:cNvPr>
              <p:cNvSpPr/>
              <p:nvPr/>
            </p:nvSpPr>
            <p:spPr>
              <a:xfrm>
                <a:off x="4413211" y="3750281"/>
                <a:ext cx="3058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N"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5108</m:t>
                      </m:r>
                    </m:oMath>
                  </m:oMathPara>
                </a14:m>
                <a:endParaRPr lang="en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9C34BD-0E0E-8246-A6C1-AA4A80E9B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211" y="3750281"/>
                <a:ext cx="305859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1E4D5A2-2BE9-B94E-8E3D-81823DA60888}"/>
              </a:ext>
            </a:extLst>
          </p:cNvPr>
          <p:cNvSpPr/>
          <p:nvPr/>
        </p:nvSpPr>
        <p:spPr>
          <a:xfrm>
            <a:off x="3066585" y="2076061"/>
            <a:ext cx="434897" cy="1135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B3970-DD63-984F-9F65-40B90599909F}"/>
              </a:ext>
            </a:extLst>
          </p:cNvPr>
          <p:cNvSpPr/>
          <p:nvPr/>
        </p:nvSpPr>
        <p:spPr>
          <a:xfrm>
            <a:off x="3063967" y="3655507"/>
            <a:ext cx="434897" cy="1135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47808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0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247046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多分类：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假设总共有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类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∈{0,1,2,…,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问题：如何得到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模型输出一个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维向量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]]∈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利用</a:t>
                </a:r>
                <a:r>
                  <a:rPr lang="en-US" altLang="zh-CN" dirty="0" err="1"/>
                  <a:t>softmax</a:t>
                </a:r>
                <a:r>
                  <a:rPr lang="zh-CN" altLang="en-US" dirty="0"/>
                  <a:t>函数计算</a:t>
                </a:r>
                <a:r>
                  <a:rPr lang="en-US" altLang="zh-CN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endParaRPr lang="en-US" altLang="zh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2470460"/>
              </a:xfrm>
              <a:blipFill>
                <a:blip r:embed="rId3"/>
                <a:stretch>
                  <a:fillRect l="-667" t="-2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0ED844-EBAF-0A4B-B755-4A40913B2BD0}"/>
              </a:ext>
            </a:extLst>
          </p:cNvPr>
          <p:cNvGraphicFramePr/>
          <p:nvPr>
            <p:extLst/>
          </p:nvPr>
        </p:nvGraphicFramePr>
        <p:xfrm>
          <a:off x="2347332" y="3224406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F07574-FB76-6B4B-A8F4-D9DA076661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3460285"/>
          <a:ext cx="1610888" cy="1016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2722">
                  <a:extLst>
                    <a:ext uri="{9D8B030D-6E8A-4147-A177-3AD203B41FA5}">
                      <a16:colId xmlns:a16="http://schemas.microsoft.com/office/drawing/2014/main" val="1171543321"/>
                    </a:ext>
                  </a:extLst>
                </a:gridCol>
                <a:gridCol w="402722">
                  <a:extLst>
                    <a:ext uri="{9D8B030D-6E8A-4147-A177-3AD203B41FA5}">
                      <a16:colId xmlns:a16="http://schemas.microsoft.com/office/drawing/2014/main" val="3544658634"/>
                    </a:ext>
                  </a:extLst>
                </a:gridCol>
                <a:gridCol w="402722">
                  <a:extLst>
                    <a:ext uri="{9D8B030D-6E8A-4147-A177-3AD203B41FA5}">
                      <a16:colId xmlns:a16="http://schemas.microsoft.com/office/drawing/2014/main" val="692719934"/>
                    </a:ext>
                  </a:extLst>
                </a:gridCol>
                <a:gridCol w="402722">
                  <a:extLst>
                    <a:ext uri="{9D8B030D-6E8A-4147-A177-3AD203B41FA5}">
                      <a16:colId xmlns:a16="http://schemas.microsoft.com/office/drawing/2014/main" val="29841320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z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exp(z)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q(y)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5920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1.000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2.718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85929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1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1.000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2.718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68216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0.000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1.000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73450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3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0.000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1.000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0019924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35383BD-12B5-0545-8CA5-B16A0502E973}"/>
              </a:ext>
            </a:extLst>
          </p:cNvPr>
          <p:cNvGraphicFramePr/>
          <p:nvPr>
            <p:extLst/>
          </p:nvPr>
        </p:nvGraphicFramePr>
        <p:xfrm>
          <a:off x="6681439" y="3257008"/>
          <a:ext cx="1873404" cy="148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D714C84-00A5-4040-BB13-A1C41160D3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8038" y="3519983"/>
          <a:ext cx="2049504" cy="9944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12376">
                  <a:extLst>
                    <a:ext uri="{9D8B030D-6E8A-4147-A177-3AD203B41FA5}">
                      <a16:colId xmlns:a16="http://schemas.microsoft.com/office/drawing/2014/main" val="2657082099"/>
                    </a:ext>
                  </a:extLst>
                </a:gridCol>
                <a:gridCol w="512376">
                  <a:extLst>
                    <a:ext uri="{9D8B030D-6E8A-4147-A177-3AD203B41FA5}">
                      <a16:colId xmlns:a16="http://schemas.microsoft.com/office/drawing/2014/main" val="2542464664"/>
                    </a:ext>
                  </a:extLst>
                </a:gridCol>
                <a:gridCol w="512376">
                  <a:extLst>
                    <a:ext uri="{9D8B030D-6E8A-4147-A177-3AD203B41FA5}">
                      <a16:colId xmlns:a16="http://schemas.microsoft.com/office/drawing/2014/main" val="2523216433"/>
                    </a:ext>
                  </a:extLst>
                </a:gridCol>
                <a:gridCol w="512376">
                  <a:extLst>
                    <a:ext uri="{9D8B030D-6E8A-4147-A177-3AD203B41FA5}">
                      <a16:colId xmlns:a16="http://schemas.microsoft.com/office/drawing/2014/main" val="4224251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exp(z)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q(y)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87400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0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2.718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0.110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78016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1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 dirty="0">
                          <a:effectLst/>
                        </a:rPr>
                        <a:t>3.000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20.086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0.810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15091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2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0.000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1.000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0.040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8179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>
                          <a:effectLst/>
                        </a:rPr>
                        <a:t>3</a:t>
                      </a:r>
                      <a:endParaRPr lang="en-C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0.000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1.000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N" sz="1200" u="none" strike="noStrike" dirty="0">
                          <a:effectLst/>
                        </a:rPr>
                        <a:t>0.040</a:t>
                      </a:r>
                      <a:endParaRPr lang="en-C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2659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9045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479-FA8A-EF46-830D-1CD4F05D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中的损失函数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/>
                  <a:t>PyTorch</a:t>
                </a:r>
                <a:r>
                  <a:rPr lang="zh-CN" altLang="en-US" sz="2000" dirty="0"/>
                  <a:t>提供的交叉熵损失函数：</a:t>
                </a:r>
                <a:endParaRPr lang="en-US" altLang="zh-CN" sz="2000" dirty="0"/>
              </a:p>
              <a:p>
                <a:pPr lvl="1"/>
                <a:r>
                  <a:rPr lang="en-US" altLang="zh-CN" u="sng" dirty="0">
                    <a:hlinkClick r:id="rId3" tooltip="torch.nn.CrossEntropyLoss"/>
                  </a:rPr>
                  <a:t>n</a:t>
                </a:r>
                <a:r>
                  <a:rPr lang="en-US" u="sng" dirty="0">
                    <a:hlinkClick r:id="rId3" tooltip="torch.nn.CrossEntropyLoss"/>
                  </a:rPr>
                  <a:t>n.CrossEntropyLoss</a:t>
                </a:r>
                <a:endParaRPr lang="en-US" sz="1400" u="sng" dirty="0"/>
              </a:p>
              <a:p>
                <a:pPr lvl="1"/>
                <a:r>
                  <a:rPr lang="zh-CN" altLang="en-US" sz="2000" dirty="0"/>
                  <a:t>输入：</a:t>
                </a:r>
                <a:endParaRPr lang="en-US" altLang="zh-CN" sz="2000" dirty="0"/>
              </a:p>
              <a:p>
                <a:pPr lvl="2"/>
                <a:r>
                  <a:rPr lang="en-US" altLang="zh-CN" sz="1800" dirty="0" err="1"/>
                  <a:t>NxC</a:t>
                </a:r>
                <a:r>
                  <a:rPr lang="zh-CN" altLang="en-US" sz="1800" dirty="0"/>
                  <a:t>维矩阵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，其中每一行为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−1]]∈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altLang="zh-CN" sz="1800" dirty="0" smtClean="0"/>
              </a:p>
              <a:p>
                <a:pPr lvl="3"/>
                <a:r>
                  <a:rPr lang="zh-CN" altLang="en-US" sz="1600" dirty="0" smtClean="0">
                    <a:solidFill>
                      <a:srgbClr val="FF0000"/>
                    </a:solidFill>
                  </a:rPr>
                  <a:t>每个数据点在</a:t>
                </a:r>
                <a:r>
                  <a:rPr lang="en-US" altLang="zh-CN" sz="1600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sz="1600" dirty="0" smtClean="0">
                    <a:solidFill>
                      <a:srgbClr val="FF0000"/>
                    </a:solidFill>
                  </a:rPr>
                  <a:t>个类别上的“确信度”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altLang="zh-CN" sz="1800" dirty="0"/>
                  <a:t>N</a:t>
                </a:r>
                <a:r>
                  <a:rPr lang="zh-CN" altLang="en-US" sz="1800" dirty="0"/>
                  <a:t>维向量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其中每个元素为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∈{0, 1,2,…,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altLang="zh-CN" sz="1800" dirty="0" smtClean="0"/>
              </a:p>
              <a:p>
                <a:pPr lvl="3"/>
                <a:r>
                  <a:rPr lang="zh-CN" altLang="en-US" sz="1600" dirty="0" smtClean="0">
                    <a:solidFill>
                      <a:srgbClr val="FF0000"/>
                    </a:solidFill>
                  </a:rPr>
                  <a:t>标准答案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pPr lvl="3"/>
                <a:endParaRPr lang="en-US" altLang="zh-CN" sz="1600" dirty="0"/>
              </a:p>
              <a:p>
                <a:pPr lvl="1"/>
                <a:endParaRPr lang="en-US" altLang="zh-CN" sz="2000" dirty="0" smtClean="0"/>
              </a:p>
              <a:p>
                <a:pPr lvl="1"/>
                <a:endParaRPr lang="en-US" altLang="zh-CN" sz="2000" dirty="0" smtClean="0"/>
              </a:p>
              <a:p>
                <a:pPr lvl="1"/>
                <a:r>
                  <a:rPr lang="zh-CN" altLang="en-US" sz="2000" dirty="0" smtClean="0"/>
                  <a:t>注意</a:t>
                </a:r>
                <a:r>
                  <a:rPr lang="zh-CN" altLang="en-US" sz="2000" dirty="0"/>
                  <a:t>：该损失函数同时计算了</a:t>
                </a:r>
                <a:r>
                  <a:rPr lang="en-US" altLang="zh-CN" sz="2000" dirty="0" err="1"/>
                  <a:t>softmax</a:t>
                </a:r>
                <a:r>
                  <a:rPr lang="zh-CN" altLang="en-US" sz="2000" dirty="0"/>
                  <a:t>函数和交叉熵函数：</a:t>
                </a:r>
                <a:endParaRPr lang="en-US" altLang="zh-CN" sz="2000" dirty="0"/>
              </a:p>
              <a:p>
                <a:pPr lvl="2"/>
                <a:endParaRPr lang="en-US" altLang="zh-CN" sz="2000" dirty="0"/>
              </a:p>
              <a:p>
                <a:pPr lvl="3"/>
                <a:endParaRPr lang="en-US" altLang="zh-C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4FA8A8-AF1E-1F4E-8AE3-C2CBC7BC1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D884F0-007D-7C41-88C1-705083D03C9E}"/>
                  </a:ext>
                </a:extLst>
              </p:cNvPr>
              <p:cNvSpPr/>
              <p:nvPr/>
            </p:nvSpPr>
            <p:spPr>
              <a:xfrm>
                <a:off x="1806497" y="3273123"/>
                <a:ext cx="5709425" cy="8051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)=−</m:t>
                    </m:r>
                    <m:nary>
                      <m:naryPr>
                        <m:chr m:val="∑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p>
                              </m:num>
                              <m:den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𝒁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sup>
                                    </m:sSup>
                                  </m:e>
                                </m:nary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D884F0-007D-7C41-88C1-705083D03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97" y="3273123"/>
                <a:ext cx="5709425" cy="805157"/>
              </a:xfrm>
              <a:prstGeom prst="rect">
                <a:avLst/>
              </a:prstGeom>
              <a:blipFill>
                <a:blip r:embed="rId5"/>
                <a:stretch>
                  <a:fillRect t="-52308" b="-86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8467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6C23D-4C67-4B4F-97E6-B3669926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举例：使用</a:t>
            </a:r>
            <a:r>
              <a:rPr lang="en-US" altLang="zh-CN" dirty="0" err="1"/>
              <a:t>CrossEntropyLoss</a:t>
            </a:r>
            <a:r>
              <a:rPr lang="zh-CN" altLang="en-US" dirty="0"/>
              <a:t>计算多类分类损失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" y="825297"/>
            <a:ext cx="6622869" cy="2794022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25" y="977399"/>
            <a:ext cx="3600705" cy="1715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27" y="2962105"/>
            <a:ext cx="3713899" cy="18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848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如何训练神经网络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模型训练和</a:t>
                </a:r>
                <a:r>
                  <a:rPr lang="ja-JP" altLang="en-CN" dirty="0"/>
                  <a:t>优化</a:t>
                </a:r>
                <a:r>
                  <a:rPr lang="ja-JP" altLang="en-US" dirty="0"/>
                  <a:t>的一般流程</a:t>
                </a:r>
                <a:endParaRPr lang="en-US" altLang="ja-JP" dirty="0"/>
              </a:p>
              <a:p>
                <a:pPr lvl="1"/>
                <a:r>
                  <a:rPr lang="ja-JP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规定函数形式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，明确如下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参数（需要学习，一般用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输入（始终给定，一般用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输出（训练时给定，一般用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预测（由模型的出来，一般用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构建关于输出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与预测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/>
                  <a:t>之间的</a:t>
                </a:r>
                <a:r>
                  <a:rPr lang="zh-CN" altLang="en-US" b="1" dirty="0"/>
                  <a:t>损失函数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CN" dirty="0"/>
                  <a:t>以</a:t>
                </a:r>
                <a:r>
                  <a:rPr lang="zh-CN" altLang="en-US" dirty="0"/>
                  <a:t>参数为</a:t>
                </a:r>
                <a:r>
                  <a:rPr lang="zh-CN" altLang="en-CN" dirty="0"/>
                  <a:t>待求</a:t>
                </a:r>
                <a:r>
                  <a:rPr lang="zh-CN" altLang="en-US" dirty="0"/>
                  <a:t>目标，进行反向求导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𝒅𝒘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使用</a:t>
                </a:r>
                <a:r>
                  <a:rPr lang="zh-CN" altLang="en-US" b="1" dirty="0"/>
                  <a:t>梯度下降（或者其变种）</a:t>
                </a:r>
                <a:r>
                  <a:rPr lang="zh-CN" altLang="en-US" dirty="0"/>
                  <a:t>进行参数的更新</a:t>
                </a:r>
                <a:r>
                  <a:rPr lang="en-US" altLang="zh-CN" dirty="0"/>
                  <a:t>:</a:t>
                </a:r>
                <a:endParaRPr lang="en-US" altLang="zh-CN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𝒐𝒍𝒅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𝒍𝒓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𝒅𝑳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𝒅𝒘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迭代多轮，直至收敛</a:t>
                </a:r>
                <a:endParaRPr lang="en-US" altLang="zh-CN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  <a:blipFill>
                <a:blip r:embed="rId2"/>
                <a:stretch>
                  <a:fillRect l="-638" t="-774" b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 rot="10800000">
            <a:off x="5614813" y="3030581"/>
            <a:ext cx="1883266" cy="46607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5074" y="3078952"/>
            <a:ext cx="186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</a:t>
            </a:r>
            <a:r>
              <a:rPr lang="en-US" altLang="zh-CN" b="1" dirty="0" err="1" smtClean="0"/>
              <a:t>oss.backward</a:t>
            </a:r>
            <a:r>
              <a:rPr lang="en-US" altLang="zh-CN" b="1" dirty="0" smtClean="0"/>
              <a:t>()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654420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如何训练神经网络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模型训练和</a:t>
                </a:r>
                <a:r>
                  <a:rPr lang="ja-JP" altLang="en-CN" dirty="0"/>
                  <a:t>优化</a:t>
                </a:r>
                <a:r>
                  <a:rPr lang="ja-JP" altLang="en-US" dirty="0"/>
                  <a:t>的一般流程</a:t>
                </a:r>
                <a:endParaRPr lang="en-US" altLang="ja-JP" dirty="0"/>
              </a:p>
              <a:p>
                <a:pPr lvl="1"/>
                <a:r>
                  <a:rPr lang="ja-JP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规定函数形式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，明确如下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参数（需要学习，一般用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输入（始终给定，一般用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输出（训练时给定，一般用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预测（由模型的出来，一般用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表示）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构建关于输出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与预测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dirty="0"/>
                  <a:t>之间的</a:t>
                </a:r>
                <a:r>
                  <a:rPr lang="zh-CN" altLang="en-US" b="1" dirty="0"/>
                  <a:t>损失函数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CN" dirty="0"/>
                  <a:t>以</a:t>
                </a:r>
                <a:r>
                  <a:rPr lang="zh-CN" altLang="en-US" dirty="0"/>
                  <a:t>参数为</a:t>
                </a:r>
                <a:r>
                  <a:rPr lang="zh-CN" altLang="en-CN" dirty="0"/>
                  <a:t>待求</a:t>
                </a:r>
                <a:r>
                  <a:rPr lang="zh-CN" altLang="en-US" dirty="0"/>
                  <a:t>目标，进行反向求导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𝒅𝒘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使用</a:t>
                </a:r>
                <a:r>
                  <a:rPr lang="zh-CN" altLang="en-US" b="1" dirty="0"/>
                  <a:t>梯度下降（或者其变种）</a:t>
                </a:r>
                <a:r>
                  <a:rPr lang="zh-CN" altLang="en-US" dirty="0"/>
                  <a:t>进行参数的更新</a:t>
                </a:r>
                <a:r>
                  <a:rPr lang="en-US" altLang="zh-CN" dirty="0"/>
                  <a:t>:</a:t>
                </a:r>
                <a:endParaRPr lang="en-US" altLang="zh-CN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𝒐𝒍𝒅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𝒍𝒓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𝒅𝑳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𝒅𝒘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迭代多轮，直至收敛</a:t>
                </a:r>
                <a:endParaRPr lang="en-US" altLang="zh-CN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401" y="788855"/>
                <a:ext cx="8599197" cy="3937000"/>
              </a:xfrm>
              <a:blipFill>
                <a:blip r:embed="rId2"/>
                <a:stretch>
                  <a:fillRect l="-638" t="-774" b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/>
          <p:cNvSpPr/>
          <p:nvPr/>
        </p:nvSpPr>
        <p:spPr>
          <a:xfrm rot="10800000">
            <a:off x="5945739" y="3735975"/>
            <a:ext cx="1883266" cy="46607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375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B9B4-8341-C146-9C2F-1ACDAC31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中的优化器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8C046-39F8-154B-AF6E-57F79154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CN" dirty="0"/>
              <a:t>orch</a:t>
            </a:r>
            <a:r>
              <a:rPr lang="en-US" altLang="zh-CN" dirty="0"/>
              <a:t>.</a:t>
            </a:r>
            <a:r>
              <a:rPr lang="en-US" altLang="zh-CN" dirty="0" err="1"/>
              <a:t>optim</a:t>
            </a:r>
            <a:r>
              <a:rPr lang="zh-CN" altLang="en-US" dirty="0"/>
              <a:t>中提供了多种优化器：</a:t>
            </a:r>
            <a:endParaRPr lang="en-US" altLang="zh-CN" dirty="0"/>
          </a:p>
          <a:p>
            <a:pPr lvl="1"/>
            <a:r>
              <a:rPr lang="zh-CN" altLang="en-US" dirty="0"/>
              <a:t>不同的优化器在执行</a:t>
            </a:r>
            <a:r>
              <a:rPr lang="en-US" altLang="zh-CN" dirty="0"/>
              <a:t>.step()</a:t>
            </a:r>
            <a:r>
              <a:rPr lang="zh-CN" altLang="en-US" dirty="0"/>
              <a:t>时会采用不同的方式更新模型参数</a:t>
            </a:r>
            <a:endParaRPr lang="en-US" altLang="zh-CN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96CBB-13AB-8841-96AC-88D679F77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/>
          <a:stretch/>
        </p:blipFill>
        <p:spPr>
          <a:xfrm>
            <a:off x="2802821" y="1597422"/>
            <a:ext cx="3122755" cy="31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843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01" y="788855"/>
            <a:ext cx="8599197" cy="3937000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chemeClr val="tx2">
                    <a:lumMod val="75000"/>
                  </a:schemeClr>
                </a:solidFill>
              </a:rPr>
              <a:t>生物神经元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i="1" dirty="0" err="1"/>
              <a:t>v.s</a:t>
            </a:r>
            <a:r>
              <a:rPr lang="en-US" altLang="zh-CN" i="1" dirty="0"/>
              <a:t>.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ja-JP" altLang="en-US">
                <a:solidFill>
                  <a:srgbClr val="C00000"/>
                </a:solidFill>
              </a:rPr>
              <a:t>人工神经元</a:t>
            </a:r>
            <a:endParaRPr lang="en-US" altLang="ja-JP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5B9227-D263-E149-9025-8A0F189F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3958" y="1588388"/>
            <a:ext cx="3626794" cy="233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32454-1252-6C4F-9685-D3D3C5962FD4}"/>
              </a:ext>
            </a:extLst>
          </p:cNvPr>
          <p:cNvSpPr txBox="1"/>
          <p:nvPr/>
        </p:nvSpPr>
        <p:spPr>
          <a:xfrm>
            <a:off x="863600" y="4027714"/>
            <a:ext cx="288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imHei" panose="02010609060101010101" pitchFamily="49" charset="-122"/>
                <a:ea typeface="SimHei" panose="02010609060101010101" pitchFamily="49" charset="-122"/>
              </a:rPr>
              <a:t>单个神经细胞有两种状态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：抑制或者兴奋</a:t>
            </a:r>
            <a:endParaRPr lang="en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18">
            <a:extLst>
              <a:ext uri="{FF2B5EF4-FFF2-40B4-BE49-F238E27FC236}">
                <a16:creationId xmlns:a16="http://schemas.microsoft.com/office/drawing/2014/main" id="{9278107E-E5D7-7843-B15F-939EC023E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14" y="1589361"/>
            <a:ext cx="3001483" cy="2336960"/>
          </a:xfrm>
          <a:prstGeom prst="rect">
            <a:avLst/>
          </a:prstGeom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1DD82092-4268-FA42-A165-42C620B11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78" y="1588388"/>
            <a:ext cx="1212830" cy="8704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786161-B709-754C-984C-AFAFB8732B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40" y="3385163"/>
            <a:ext cx="705916" cy="326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4A603-19AC-0849-ACF9-DBBD1E20D5D6}"/>
              </a:ext>
            </a:extLst>
          </p:cNvPr>
          <p:cNvSpPr txBox="1"/>
          <p:nvPr/>
        </p:nvSpPr>
        <p:spPr>
          <a:xfrm>
            <a:off x="5348515" y="4034180"/>
            <a:ext cx="288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>
                <a:latin typeface="SimHei" panose="02010609060101010101" pitchFamily="49" charset="-122"/>
                <a:ea typeface="SimHei" panose="02010609060101010101" pitchFamily="49" charset="-122"/>
              </a:rPr>
              <a:t>线性模型配上激活函数</a:t>
            </a:r>
          </a:p>
        </p:txBody>
      </p:sp>
    </p:spTree>
    <p:extLst>
      <p:ext uri="{BB962C8B-B14F-4D97-AF65-F5344CB8AC3E}">
        <p14:creationId xmlns:p14="http://schemas.microsoft.com/office/powerpoint/2010/main" val="32378724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BDBE-A9E1-3843-87C2-65493531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中的优化器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AC53D-6D30-994C-AEB5-F09F75DDD8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常用的优化器：</a:t>
                </a:r>
                <a:endParaRPr lang="en-US" altLang="zh-CN" dirty="0"/>
              </a:p>
              <a:p>
                <a:pPr lvl="1"/>
                <a:r>
                  <a:rPr lang="en-US" altLang="zh-CN" dirty="0" err="1"/>
                  <a:t>optim.SGD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随机梯度下降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每次更新的学习率是固定的</a:t>
                </a:r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1"/>
                <a:r>
                  <a:rPr lang="en-US" altLang="zh-CN" dirty="0" err="1"/>
                  <a:t>optim.Adam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为反向传播计算得到的梯度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会在学习过程中自动的改变学习率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参数不同维度间的大小差异</a:t>
                </a:r>
                <a:r>
                  <a:rPr lang="zh-CN" altLang="en-CN" dirty="0"/>
                  <a:t>对训练</a:t>
                </a:r>
                <a:r>
                  <a:rPr lang="zh-CN" altLang="en-US" dirty="0"/>
                  <a:t>影响较小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AC53D-6D30-994C-AEB5-F09F75DDD8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D42C0C47-2CDE-6640-8D1C-1134A59FB566}"/>
                  </a:ext>
                </a:extLst>
              </p:cNvPr>
              <p:cNvSpPr/>
              <p:nvPr/>
            </p:nvSpPr>
            <p:spPr>
              <a:xfrm>
                <a:off x="5153398" y="1055185"/>
                <a:ext cx="3154261" cy="863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𝑙𝑟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1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D42C0C47-2CDE-6640-8D1C-1134A59FB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98" y="1055185"/>
                <a:ext cx="3154261" cy="863057"/>
              </a:xfrm>
              <a:prstGeom prst="rect">
                <a:avLst/>
              </a:prstGeom>
              <a:blipFill>
                <a:blip r:embed="rId4"/>
                <a:stretch>
                  <a:fillRect t="-147826" r="-13600" b="-2115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16B23B2-1B1C-DA4B-915F-5742FDC59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041" y="2678383"/>
            <a:ext cx="2500431" cy="16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78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22491-BB97-4BD6-BE2B-4A98246D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SGD</a:t>
            </a:r>
            <a:r>
              <a:rPr lang="zh-CN" altLang="en-US" dirty="0"/>
              <a:t>和</a:t>
            </a:r>
            <a:r>
              <a:rPr lang="en-US" altLang="zh-CN" dirty="0"/>
              <a:t>Adam</a:t>
            </a:r>
            <a:r>
              <a:rPr lang="zh-CN" altLang="en-US" dirty="0"/>
              <a:t>进行优化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33BD82-7CAB-42B7-88F6-C7DCD2EFD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3" y="704849"/>
            <a:ext cx="3843766" cy="311333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5A6FB4-91C9-477E-8F5C-0E2A5B78B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92" y="704848"/>
            <a:ext cx="4173359" cy="3113331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E5107B60-3A0B-4757-A4F2-C1C6232A683E}"/>
              </a:ext>
            </a:extLst>
          </p:cNvPr>
          <p:cNvSpPr/>
          <p:nvPr/>
        </p:nvSpPr>
        <p:spPr>
          <a:xfrm>
            <a:off x="1171745" y="1659061"/>
            <a:ext cx="826793" cy="2025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E13D5A1-B371-4B6B-B0F6-6BA6C9D53803}"/>
              </a:ext>
            </a:extLst>
          </p:cNvPr>
          <p:cNvSpPr/>
          <p:nvPr/>
        </p:nvSpPr>
        <p:spPr>
          <a:xfrm>
            <a:off x="5667090" y="1795036"/>
            <a:ext cx="1061324" cy="2089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Figure 1">
            <a:extLst>
              <a:ext uri="{FF2B5EF4-FFF2-40B4-BE49-F238E27FC236}">
                <a16:creationId xmlns:a16="http://schemas.microsoft.com/office/drawing/2014/main" id="{405D2584-362E-4883-8800-B834C0B521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/>
          <a:stretch/>
        </p:blipFill>
        <p:spPr>
          <a:xfrm>
            <a:off x="4743892" y="3818179"/>
            <a:ext cx="1870051" cy="1364491"/>
          </a:xfrm>
          <a:prstGeom prst="rect">
            <a:avLst/>
          </a:prstGeom>
        </p:spPr>
      </p:pic>
      <p:pic>
        <p:nvPicPr>
          <p:cNvPr id="15" name="图片 14" descr="Figure 1">
            <a:extLst>
              <a:ext uri="{FF2B5EF4-FFF2-40B4-BE49-F238E27FC236}">
                <a16:creationId xmlns:a16="http://schemas.microsoft.com/office/drawing/2014/main" id="{DC5D8681-E5D8-4465-A884-2FFEA70682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/>
          <a:stretch/>
        </p:blipFill>
        <p:spPr>
          <a:xfrm>
            <a:off x="164263" y="3706884"/>
            <a:ext cx="2033423" cy="1491419"/>
          </a:xfrm>
          <a:prstGeom prst="rect">
            <a:avLst/>
          </a:prstGeom>
        </p:spPr>
      </p:pic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4E8BF662-8035-48EB-880D-99BE0E12B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3" y="710325"/>
            <a:ext cx="3843766" cy="31133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1917D78-281F-42E4-B13B-E3E2B3ED7E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92" y="710324"/>
            <a:ext cx="4173359" cy="3113331"/>
          </a:xfrm>
          <a:prstGeom prst="rect">
            <a:avLst/>
          </a:prstGeom>
        </p:spPr>
      </p:pic>
      <p:pic>
        <p:nvPicPr>
          <p:cNvPr id="18" name="图片 17" descr="Figure 1">
            <a:extLst>
              <a:ext uri="{FF2B5EF4-FFF2-40B4-BE49-F238E27FC236}">
                <a16:creationId xmlns:a16="http://schemas.microsoft.com/office/drawing/2014/main" id="{F36F932B-A9F4-4EBD-A3F4-493DBC347B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/>
          <a:stretch/>
        </p:blipFill>
        <p:spPr>
          <a:xfrm>
            <a:off x="4743892" y="3823655"/>
            <a:ext cx="1870051" cy="1364491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A7B3DE8F-BD07-4BCF-9A15-15184054C587}"/>
              </a:ext>
            </a:extLst>
          </p:cNvPr>
          <p:cNvSpPr/>
          <p:nvPr/>
        </p:nvSpPr>
        <p:spPr>
          <a:xfrm>
            <a:off x="1115752" y="1593356"/>
            <a:ext cx="937541" cy="3013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E101C0-00BC-454B-BFC3-98279CCEF048}"/>
              </a:ext>
            </a:extLst>
          </p:cNvPr>
          <p:cNvSpPr/>
          <p:nvPr/>
        </p:nvSpPr>
        <p:spPr>
          <a:xfrm>
            <a:off x="5678917" y="1744047"/>
            <a:ext cx="937541" cy="3013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7B3DE8F-BD07-4BCF-9A15-15184054C587}"/>
              </a:ext>
            </a:extLst>
          </p:cNvPr>
          <p:cNvSpPr/>
          <p:nvPr/>
        </p:nvSpPr>
        <p:spPr>
          <a:xfrm>
            <a:off x="586018" y="3252073"/>
            <a:ext cx="1181819" cy="3013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7B3DE8F-BD07-4BCF-9A15-15184054C587}"/>
              </a:ext>
            </a:extLst>
          </p:cNvPr>
          <p:cNvSpPr/>
          <p:nvPr/>
        </p:nvSpPr>
        <p:spPr>
          <a:xfrm>
            <a:off x="5088007" y="3511321"/>
            <a:ext cx="1181819" cy="3013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9968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67E8-3489-A743-B19E-A846EDDF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如何使用</a:t>
            </a:r>
            <a:r>
              <a:rPr lang="en-US" altLang="zh-CN" dirty="0" err="1"/>
              <a:t>PyTorch</a:t>
            </a:r>
            <a:r>
              <a:rPr lang="zh-CN" altLang="en-US" dirty="0"/>
              <a:t>训练神经网络</a:t>
            </a:r>
            <a:endParaRPr lang="en-CN" dirty="0"/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745FDD33-EA2B-6541-B160-D17030A8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60" y="1314760"/>
            <a:ext cx="3557240" cy="2909397"/>
          </a:xfrm>
          <a:prstGeom prst="rect">
            <a:avLst/>
          </a:prstGeom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4010A089-AC54-E248-8722-CC38E99A4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04" y="1242952"/>
            <a:ext cx="3981206" cy="29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617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神经网络概述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循环神经网络与卷积神经网络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0CF8C5F-B94D-CF45-B9A1-DC6FA15E5F47}"/>
              </a:ext>
            </a:extLst>
          </p:cNvPr>
          <p:cNvSpPr/>
          <p:nvPr/>
        </p:nvSpPr>
        <p:spPr>
          <a:xfrm>
            <a:off x="3937514" y="24767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8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E3441-6FA4-A74A-A3E2-E090AAD1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MLP</a:t>
            </a:r>
            <a:r>
              <a:rPr kumimoji="1" lang="zh-CN" altLang="en-US" dirty="0"/>
              <a:t>到循环神经网络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E7971317-C4EA-164A-AE76-616F022EFF15}"/>
              </a:ext>
            </a:extLst>
          </p:cNvPr>
          <p:cNvSpPr/>
          <p:nvPr/>
        </p:nvSpPr>
        <p:spPr>
          <a:xfrm>
            <a:off x="4743046" y="2338561"/>
            <a:ext cx="795612" cy="4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638E86-9F9A-BC4A-B1F5-93F5EE49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79" y="1226530"/>
            <a:ext cx="3178832" cy="2690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D07B0B-93DA-5E40-B365-9A51056EA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30" y="1187651"/>
            <a:ext cx="1610665" cy="26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152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1336D20-5366-5F42-92FA-9BC3CA614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循环神经网络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325FFF-7CCC-244B-A8BD-9C38830C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8" y="1440898"/>
            <a:ext cx="7724123" cy="22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57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CBC03E-2F58-9749-A9A6-0613E5FC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7910945" cy="427759"/>
          </a:xfrm>
        </p:spPr>
        <p:txBody>
          <a:bodyPr/>
          <a:lstStyle/>
          <a:p>
            <a:r>
              <a:rPr kumimoji="1" lang="en-US" altLang="zh-CN" dirty="0"/>
              <a:t>One-to-one</a:t>
            </a: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2C59E75-2EDE-4D43-922A-6DB55BD3D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循环神经网络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2368DB-5BA4-0848-AE82-63DF58ABAD60}"/>
              </a:ext>
            </a:extLst>
          </p:cNvPr>
          <p:cNvSpPr/>
          <p:nvPr/>
        </p:nvSpPr>
        <p:spPr>
          <a:xfrm>
            <a:off x="5827944" y="371712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词性标注示例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97AAB1-DBC5-0346-9F80-6FDB5FFF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67" y="1797509"/>
            <a:ext cx="2777490" cy="1919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0245AE-7D68-7446-87D0-98B58FD00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493" y="1861528"/>
            <a:ext cx="5375700" cy="17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300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CBC03E-2F58-9749-A9A6-0613E5FC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7910945" cy="427759"/>
          </a:xfrm>
        </p:spPr>
        <p:txBody>
          <a:bodyPr/>
          <a:lstStyle/>
          <a:p>
            <a:r>
              <a:rPr kumimoji="1" lang="en-US" altLang="zh-CN" dirty="0"/>
              <a:t>One-to-many</a:t>
            </a:r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8676D13-9E41-6B40-B393-9F0FD41E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循环神经网络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DDB998-B1F1-3943-9E02-700875B4B59C}"/>
              </a:ext>
            </a:extLst>
          </p:cNvPr>
          <p:cNvSpPr/>
          <p:nvPr/>
        </p:nvSpPr>
        <p:spPr>
          <a:xfrm>
            <a:off x="5754053" y="398433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图像内容描述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BE3110-9875-2F46-A7AC-07E83FAB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9" y="1596514"/>
            <a:ext cx="3209554" cy="2213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9629ED-AAC5-0F4F-87C6-C6932CDD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61" y="1440347"/>
            <a:ext cx="3968750" cy="22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106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CBC03E-2F58-9749-A9A6-0613E5FC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7910945" cy="427759"/>
          </a:xfrm>
        </p:spPr>
        <p:txBody>
          <a:bodyPr/>
          <a:lstStyle/>
          <a:p>
            <a:r>
              <a:rPr kumimoji="1" lang="en-US" altLang="zh-CN" dirty="0"/>
              <a:t>Many-to-one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3EF82B8-36E1-7948-8626-DE9BB59B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循环神经网络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AAE274-2DA9-DF43-8D57-066EECEF9883}"/>
              </a:ext>
            </a:extLst>
          </p:cNvPr>
          <p:cNvSpPr/>
          <p:nvPr/>
        </p:nvSpPr>
        <p:spPr>
          <a:xfrm>
            <a:off x="5900591" y="3924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情感分类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82BEAD-C7D8-5F46-B075-C4329A76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38" y="1514913"/>
            <a:ext cx="3288972" cy="22702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932E93-2E56-5647-A9DA-BA466815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61209"/>
            <a:ext cx="4216400" cy="236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825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CBC03E-2F58-9749-A9A6-0613E5FC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7910945" cy="427759"/>
          </a:xfrm>
        </p:spPr>
        <p:txBody>
          <a:bodyPr/>
          <a:lstStyle/>
          <a:p>
            <a:r>
              <a:rPr kumimoji="1" lang="en-US" altLang="zh-CN" dirty="0"/>
              <a:t>Many-to-many</a:t>
            </a:r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3D313A7-851C-CE47-A550-7353BED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循环神经网络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F92202-FF0A-6240-A230-EC3A68BF8142}"/>
              </a:ext>
            </a:extLst>
          </p:cNvPr>
          <p:cNvSpPr/>
          <p:nvPr/>
        </p:nvSpPr>
        <p:spPr>
          <a:xfrm>
            <a:off x="5838245" y="39575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机器翻译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39814D-0367-164D-B71A-3944A810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528298"/>
            <a:ext cx="2705100" cy="2381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158FC6-4279-6C4E-B609-34F52C1BF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11" y="1528298"/>
            <a:ext cx="5031513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542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01" y="788855"/>
            <a:ext cx="8599197" cy="3937000"/>
          </a:xfrm>
        </p:spPr>
        <p:txBody>
          <a:bodyPr>
            <a:normAutofit/>
          </a:bodyPr>
          <a:lstStyle/>
          <a:p>
            <a:r>
              <a:rPr lang="ja-JP" altLang="en-CN"/>
              <a:t>激活</a:t>
            </a:r>
            <a:r>
              <a:rPr lang="ja-JP" altLang="en-US"/>
              <a:t>函数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18" name="图片 2" descr="屏幕剪辑">
            <a:extLst>
              <a:ext uri="{FF2B5EF4-FFF2-40B4-BE49-F238E27FC236}">
                <a16:creationId xmlns:a16="http://schemas.microsoft.com/office/drawing/2014/main" id="{D208E078-E9E8-0942-B2B8-AEED4B260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29" y="1400651"/>
            <a:ext cx="2401073" cy="1343209"/>
          </a:xfrm>
          <a:prstGeom prst="rect">
            <a:avLst/>
          </a:prstGeom>
        </p:spPr>
      </p:pic>
      <p:pic>
        <p:nvPicPr>
          <p:cNvPr id="20" name="图片 2" descr="屏幕剪辑">
            <a:extLst>
              <a:ext uri="{FF2B5EF4-FFF2-40B4-BE49-F238E27FC236}">
                <a16:creationId xmlns:a16="http://schemas.microsoft.com/office/drawing/2014/main" id="{D2009FDC-5CEC-644D-B3EB-25BF6CA50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5" y="1791457"/>
            <a:ext cx="2427729" cy="820405"/>
          </a:xfrm>
          <a:prstGeom prst="rect">
            <a:avLst/>
          </a:prstGeom>
        </p:spPr>
      </p:pic>
      <p:pic>
        <p:nvPicPr>
          <p:cNvPr id="21" name="图片 4" descr="屏幕剪辑">
            <a:extLst>
              <a:ext uri="{FF2B5EF4-FFF2-40B4-BE49-F238E27FC236}">
                <a16:creationId xmlns:a16="http://schemas.microsoft.com/office/drawing/2014/main" id="{1BE37BBE-D46D-AC49-AB84-CF52AD81B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81" y="1791457"/>
            <a:ext cx="2855422" cy="6025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442C7A-335C-4440-8FD3-0BC2B000C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81" y="2851719"/>
            <a:ext cx="2270977" cy="15509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470D64-0452-FF4B-90FB-AEDB88AD7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429" y="2851719"/>
            <a:ext cx="2883121" cy="15449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EC7B8C-1413-4A41-A9AB-8373827D7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05" y="2853940"/>
            <a:ext cx="2427729" cy="15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26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3D313A7-851C-CE47-A550-7353BED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卷积神经网络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D0DF2F-06F8-D243-BC09-4A9647389BE0}"/>
              </a:ext>
            </a:extLst>
          </p:cNvPr>
          <p:cNvGrpSpPr/>
          <p:nvPr/>
        </p:nvGrpSpPr>
        <p:grpSpPr>
          <a:xfrm>
            <a:off x="270344" y="1837517"/>
            <a:ext cx="3538331" cy="1735380"/>
            <a:chOff x="270344" y="1583075"/>
            <a:chExt cx="3538331" cy="173538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B239062-DED9-074A-B1FB-621E586CA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44" y="1583075"/>
              <a:ext cx="3538331" cy="173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AC6D00F-46D4-6A4D-A527-F24676AD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8023" y="2646813"/>
              <a:ext cx="800652" cy="22200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01628A6-F367-EE4C-AEE4-8024F219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375" y="3096449"/>
              <a:ext cx="1962647" cy="22200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899B61C-FCB8-9B4B-9B85-350AC7E1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344" y="2945192"/>
              <a:ext cx="691764" cy="222006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97B04A-F647-6347-B08D-062AD3652161}"/>
              </a:ext>
            </a:extLst>
          </p:cNvPr>
          <p:cNvGrpSpPr/>
          <p:nvPr/>
        </p:nvGrpSpPr>
        <p:grpSpPr>
          <a:xfrm>
            <a:off x="4691987" y="2003446"/>
            <a:ext cx="3994813" cy="1418194"/>
            <a:chOff x="4691987" y="1749004"/>
            <a:chExt cx="3994813" cy="141819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FC43D8E-011D-8F45-92DF-710315A85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987" y="1749004"/>
              <a:ext cx="3994813" cy="141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B3C65D1-F042-0244-910B-E417E663D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8959" y="1904896"/>
              <a:ext cx="691764" cy="22200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4BDB6A7-4666-F749-A49F-7BFBFB32E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709" y="2126901"/>
              <a:ext cx="691764" cy="29029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193597F-CDE6-854C-9A0E-09767FAA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4333" y="2728861"/>
              <a:ext cx="420095" cy="20040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53DF506-27C1-C043-8F43-CB6B4397C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0723" y="2779191"/>
              <a:ext cx="420095" cy="200406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48901C0-9A53-CF40-8C49-86F21323336E}"/>
              </a:ext>
            </a:extLst>
          </p:cNvPr>
          <p:cNvSpPr txBox="1"/>
          <p:nvPr/>
        </p:nvSpPr>
        <p:spPr>
          <a:xfrm>
            <a:off x="244722" y="332339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6BC10C-746D-3041-97D0-E944DF254EDB}"/>
              </a:ext>
            </a:extLst>
          </p:cNvPr>
          <p:cNvSpPr txBox="1"/>
          <p:nvPr/>
        </p:nvSpPr>
        <p:spPr>
          <a:xfrm>
            <a:off x="1170666" y="3321975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隐层</a:t>
            </a:r>
            <a:r>
              <a:rPr kumimoji="1" lang="en-US" altLang="zh-CN" sz="12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endParaRPr kumimoji="1" lang="zh-CN" altLang="en-US" sz="1200" b="1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F78981-FB2A-1743-BB6D-474527666284}"/>
              </a:ext>
            </a:extLst>
          </p:cNvPr>
          <p:cNvSpPr txBox="1"/>
          <p:nvPr/>
        </p:nvSpPr>
        <p:spPr>
          <a:xfrm>
            <a:off x="2174042" y="3323143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隐层</a:t>
            </a:r>
            <a:r>
              <a:rPr kumimoji="1" lang="en-US" altLang="zh-CN" sz="12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-2</a:t>
            </a:r>
            <a:endParaRPr kumimoji="1" lang="zh-CN" altLang="en-US" sz="1200" b="1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45DFC1-093F-7A43-8B2E-3FDBFFBCD69B}"/>
              </a:ext>
            </a:extLst>
          </p:cNvPr>
          <p:cNvSpPr txBox="1"/>
          <p:nvPr/>
        </p:nvSpPr>
        <p:spPr>
          <a:xfrm>
            <a:off x="3119535" y="331858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25FFF3-2A23-8240-B868-9B8B2EFB34BE}"/>
              </a:ext>
            </a:extLst>
          </p:cNvPr>
          <p:cNvSpPr txBox="1"/>
          <p:nvPr/>
        </p:nvSpPr>
        <p:spPr>
          <a:xfrm>
            <a:off x="7707652" y="2468373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高度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86FB24-C06A-8E46-837F-90E72BC6B974}"/>
              </a:ext>
            </a:extLst>
          </p:cNvPr>
          <p:cNvSpPr txBox="1"/>
          <p:nvPr/>
        </p:nvSpPr>
        <p:spPr>
          <a:xfrm>
            <a:off x="7589161" y="295704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宽度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22038A-2784-544E-B4AB-675E86CAD83A}"/>
              </a:ext>
            </a:extLst>
          </p:cNvPr>
          <p:cNvSpPr txBox="1"/>
          <p:nvPr/>
        </p:nvSpPr>
        <p:spPr>
          <a:xfrm>
            <a:off x="6978224" y="217108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4BF62F-CB6E-CB40-9CF6-89E323F4E90C}"/>
              </a:ext>
            </a:extLst>
          </p:cNvPr>
          <p:cNvSpPr/>
          <p:nvPr/>
        </p:nvSpPr>
        <p:spPr>
          <a:xfrm>
            <a:off x="1045375" y="382660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全连接网络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F7A2DDA-BAF9-584D-8AA2-E9DF66E3BD23}"/>
              </a:ext>
            </a:extLst>
          </p:cNvPr>
          <p:cNvSpPr/>
          <p:nvPr/>
        </p:nvSpPr>
        <p:spPr>
          <a:xfrm>
            <a:off x="5955859" y="382660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D70C7-CEAC-FB46-9C0C-42FAA9A6CDDA}"/>
              </a:ext>
            </a:extLst>
          </p:cNvPr>
          <p:cNvSpPr txBox="1"/>
          <p:nvPr/>
        </p:nvSpPr>
        <p:spPr>
          <a:xfrm>
            <a:off x="4631631" y="1301529"/>
            <a:ext cx="2984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输入图像：深度为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通道），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高度和宽度为图像形状大小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93B7F65-2DFC-6746-908A-D38ED608D348}"/>
              </a:ext>
            </a:extLst>
          </p:cNvPr>
          <p:cNvCxnSpPr/>
          <p:nvPr/>
        </p:nvCxnSpPr>
        <p:spPr>
          <a:xfrm flipH="1">
            <a:off x="5096786" y="3133836"/>
            <a:ext cx="365760" cy="59532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6A261B22-5677-5548-BC72-7DFF92D926C7}"/>
              </a:ext>
            </a:extLst>
          </p:cNvPr>
          <p:cNvSpPr/>
          <p:nvPr/>
        </p:nvSpPr>
        <p:spPr>
          <a:xfrm>
            <a:off x="4594084" y="37041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卷积操作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AD9C1A5-5B0C-C74B-82B2-5F1E826A2BD3}"/>
              </a:ext>
            </a:extLst>
          </p:cNvPr>
          <p:cNvCxnSpPr>
            <a:cxnSpLocks/>
          </p:cNvCxnSpPr>
          <p:nvPr/>
        </p:nvCxnSpPr>
        <p:spPr>
          <a:xfrm flipH="1">
            <a:off x="5409617" y="3012258"/>
            <a:ext cx="1151537" cy="7169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9F01F6C1-930A-3346-BC68-CDED4DE6D08D}"/>
              </a:ext>
            </a:extLst>
          </p:cNvPr>
          <p:cNvCxnSpPr>
            <a:cxnSpLocks/>
            <a:stCxn id="23" idx="0"/>
            <a:endCxn id="33" idx="3"/>
          </p:cNvCxnSpPr>
          <p:nvPr/>
        </p:nvCxnSpPr>
        <p:spPr>
          <a:xfrm flipH="1">
            <a:off x="5599487" y="2957040"/>
            <a:ext cx="2235896" cy="9163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481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3D313A7-851C-CE47-A550-7353BED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卷积神经网络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9A8679-463C-FD40-9EA6-066363D9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44526"/>
            <a:ext cx="3565890" cy="4428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CA9039-BB4D-2A42-B796-09AAB5E7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32" y="1135627"/>
            <a:ext cx="4783239" cy="23564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CA89D6-509B-5E45-B4A8-C95598430D5B}"/>
              </a:ext>
            </a:extLst>
          </p:cNvPr>
          <p:cNvSpPr txBox="1"/>
          <p:nvPr/>
        </p:nvSpPr>
        <p:spPr>
          <a:xfrm>
            <a:off x="5458281" y="3738141"/>
            <a:ext cx="280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卷积（本质是相关）运算</a:t>
            </a:r>
          </a:p>
        </p:txBody>
      </p:sp>
      <p:pic>
        <p:nvPicPr>
          <p:cNvPr id="4098" name="Picture 2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9F88FD20-9F7D-C146-9760-AA494045C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20785" r="14872" b="25088"/>
          <a:stretch/>
        </p:blipFill>
        <p:spPr bwMode="auto">
          <a:xfrm>
            <a:off x="5017275" y="1470990"/>
            <a:ext cx="3930999" cy="168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4126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3D313A7-851C-CE47-A550-7353BED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卷积神经网络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D11AAD-39B1-E34B-A37B-23EAD212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3" y="1132491"/>
            <a:ext cx="6535972" cy="312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4299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3D313A7-851C-CE47-A550-7353BED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卷积神经网络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3DB77A8-12BA-7341-BC36-B9B02D93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9" y="901334"/>
            <a:ext cx="7266562" cy="37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50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3D313A7-851C-CE47-A550-7353BED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卷积神经网络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6601D7-BD1E-4B4F-ABE1-00438D4D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36" y="889548"/>
            <a:ext cx="6296842" cy="37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134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3D313A7-851C-CE47-A550-7353BED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卷积神经网络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0F3A07-0703-D642-9E92-2C4292A94268}"/>
              </a:ext>
            </a:extLst>
          </p:cNvPr>
          <p:cNvGrpSpPr/>
          <p:nvPr/>
        </p:nvGrpSpPr>
        <p:grpSpPr>
          <a:xfrm>
            <a:off x="1307243" y="938253"/>
            <a:ext cx="6415411" cy="3555501"/>
            <a:chOff x="1307243" y="938253"/>
            <a:chExt cx="6415411" cy="35555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DF0223-22A8-EA48-B429-DBF12F363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31"/>
            <a:stretch/>
          </p:blipFill>
          <p:spPr>
            <a:xfrm>
              <a:off x="1307243" y="938253"/>
              <a:ext cx="6415411" cy="3555501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29BADA4-12F0-384C-83E8-2F7FAE9A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7243" y="4214354"/>
              <a:ext cx="17272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9286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01" y="788855"/>
            <a:ext cx="8599197" cy="3937000"/>
          </a:xfrm>
        </p:spPr>
        <p:txBody>
          <a:bodyPr>
            <a:normAutofit/>
          </a:bodyPr>
          <a:lstStyle/>
          <a:p>
            <a:r>
              <a:rPr lang="ja-JP" altLang="en-CN"/>
              <a:t>最常见</a:t>
            </a:r>
            <a:r>
              <a:rPr lang="ja-JP" altLang="en-US"/>
              <a:t>的网络结构</a:t>
            </a:r>
            <a:endParaRPr lang="en-US" altLang="ja-JP" dirty="0"/>
          </a:p>
          <a:p>
            <a:pPr lvl="1"/>
            <a:r>
              <a:rPr lang="zh-CN" altLang="en-US" dirty="0"/>
              <a:t>前馈神经网络</a:t>
            </a:r>
            <a:endParaRPr lang="en-US" altLang="zh-CN" dirty="0"/>
          </a:p>
          <a:p>
            <a:pPr lvl="2"/>
            <a:r>
              <a:rPr lang="zh-CN" altLang="en-US" dirty="0"/>
              <a:t>也称为多层感知机（</a:t>
            </a:r>
            <a:r>
              <a:rPr lang="en-US" altLang="zh-CN" dirty="0"/>
              <a:t>MLP</a:t>
            </a:r>
            <a:r>
              <a:rPr lang="zh-CN" altLang="en-US" dirty="0"/>
              <a:t>）或者全连接网络</a:t>
            </a:r>
          </a:p>
        </p:txBody>
      </p:sp>
      <p:pic>
        <p:nvPicPr>
          <p:cNvPr id="8" name="图片 3" descr="屏幕剪辑">
            <a:extLst>
              <a:ext uri="{FF2B5EF4-FFF2-40B4-BE49-F238E27FC236}">
                <a16:creationId xmlns:a16="http://schemas.microsoft.com/office/drawing/2014/main" id="{2EEC681D-4A2D-F74E-A877-496E2B8ED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3325"/>
            <a:ext cx="3771900" cy="2155371"/>
          </a:xfrm>
          <a:prstGeom prst="rect">
            <a:avLst/>
          </a:prstGeom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74B435CE-9C8D-EE4D-92A6-60F58D1E7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28" y="2093325"/>
            <a:ext cx="1886229" cy="746859"/>
          </a:xfrm>
          <a:prstGeom prst="rect">
            <a:avLst/>
          </a:prstGeom>
        </p:spPr>
      </p:pic>
      <p:pic>
        <p:nvPicPr>
          <p:cNvPr id="12" name="图片 14">
            <a:extLst>
              <a:ext uri="{FF2B5EF4-FFF2-40B4-BE49-F238E27FC236}">
                <a16:creationId xmlns:a16="http://schemas.microsoft.com/office/drawing/2014/main" id="{E6EA3F09-7E9E-5246-B45E-BA16F2437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28" y="2946399"/>
            <a:ext cx="2488572" cy="18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258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01" y="788855"/>
            <a:ext cx="8599197" cy="3937000"/>
          </a:xfrm>
        </p:spPr>
        <p:txBody>
          <a:bodyPr>
            <a:normAutofit/>
          </a:bodyPr>
          <a:lstStyle/>
          <a:p>
            <a:r>
              <a:rPr lang="ja-JP" altLang="en-US"/>
              <a:t>神经网络本质上是一种复合函数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两个重要过程</a:t>
            </a:r>
            <a:endParaRPr lang="en-US" altLang="ja-JP" dirty="0"/>
          </a:p>
          <a:p>
            <a:pPr lvl="1"/>
            <a:r>
              <a:rPr lang="ja-JP" altLang="en-US"/>
              <a:t>前向计算</a:t>
            </a:r>
            <a:r>
              <a:rPr lang="zh-CN" altLang="en-US" dirty="0"/>
              <a:t> </a:t>
            </a:r>
            <a:r>
              <a:rPr lang="en-US" altLang="zh-CN" dirty="0"/>
              <a:t>(Forward</a:t>
            </a:r>
            <a:r>
              <a:rPr lang="zh-CN" altLang="en-US" dirty="0"/>
              <a:t> </a:t>
            </a:r>
            <a:r>
              <a:rPr lang="en-US" altLang="zh-CN" dirty="0"/>
              <a:t>computation)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CN"/>
              <a:t>后向</a:t>
            </a:r>
            <a:r>
              <a:rPr lang="ja-JP" altLang="en-US"/>
              <a:t>求导</a:t>
            </a:r>
            <a:r>
              <a:rPr lang="zh-CN" altLang="en-US" dirty="0"/>
              <a:t> </a:t>
            </a:r>
            <a:r>
              <a:rPr lang="en-US" altLang="zh-CN" dirty="0"/>
              <a:t>(Back-propagation)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zh-CN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感兴趣的同学阅读注释链接</a:t>
            </a:r>
            <a:r>
              <a:rPr lang="en-US" altLang="zh-CN" dirty="0"/>
              <a:t>]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61E9A2-BC88-F148-9B60-E4A97FC35825}"/>
                  </a:ext>
                </a:extLst>
              </p:cNvPr>
              <p:cNvSpPr/>
              <p:nvPr/>
            </p:nvSpPr>
            <p:spPr>
              <a:xfrm>
                <a:off x="1586108" y="1283999"/>
                <a:ext cx="2855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pt-B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61E9A2-BC88-F148-9B60-E4A97FC35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08" y="1283999"/>
                <a:ext cx="2855012" cy="369332"/>
              </a:xfrm>
              <a:prstGeom prst="rect">
                <a:avLst/>
              </a:prstGeom>
              <a:blipFill>
                <a:blip r:embed="rId3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EB8C62-A9FF-A049-8C20-D2A526DDBA56}"/>
                  </a:ext>
                </a:extLst>
              </p:cNvPr>
              <p:cNvSpPr/>
              <p:nvPr/>
            </p:nvSpPr>
            <p:spPr>
              <a:xfrm>
                <a:off x="1502836" y="2605297"/>
                <a:ext cx="6316857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ctrlP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EB8C62-A9FF-A049-8C20-D2A526DDB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836" y="2605297"/>
                <a:ext cx="6316857" cy="387927"/>
              </a:xfrm>
              <a:prstGeom prst="rect">
                <a:avLst/>
              </a:prstGeom>
              <a:blipFill>
                <a:blip r:embed="rId4"/>
                <a:stretch>
                  <a:fillRect t="-1563" r="-3571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D4C8946-269A-AA4F-8537-059BA39B2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108" y="3722939"/>
            <a:ext cx="3085286" cy="4908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9B581B-C8DC-B341-9415-5984856CA6E6}"/>
              </a:ext>
            </a:extLst>
          </p:cNvPr>
          <p:cNvSpPr txBox="1"/>
          <p:nvPr/>
        </p:nvSpPr>
        <p:spPr>
          <a:xfrm>
            <a:off x="3148553" y="3760647"/>
            <a:ext cx="4336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78AE1-F13B-8E40-B6C8-2785A33EFA30}"/>
              </a:ext>
            </a:extLst>
          </p:cNvPr>
          <p:cNvSpPr txBox="1"/>
          <p:nvPr/>
        </p:nvSpPr>
        <p:spPr>
          <a:xfrm>
            <a:off x="1586108" y="3783693"/>
            <a:ext cx="35036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8F4A9A-EFBA-454C-BDFE-ED9111755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266" y="3690977"/>
            <a:ext cx="2363068" cy="5228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5B97C8-9F18-F44D-B953-500AE02AEB69}"/>
              </a:ext>
            </a:extLst>
          </p:cNvPr>
          <p:cNvSpPr txBox="1"/>
          <p:nvPr/>
        </p:nvSpPr>
        <p:spPr>
          <a:xfrm>
            <a:off x="1586108" y="4208498"/>
            <a:ext cx="288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imHei" panose="02010609060101010101" pitchFamily="49" charset="-122"/>
                <a:ea typeface="SimHei" panose="02010609060101010101" pitchFamily="49" charset="-122"/>
              </a:rPr>
              <a:t>从后回传误差</a:t>
            </a:r>
            <a:endParaRPr lang="en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60AD6-6CD3-384C-8CA4-08BB32B9C203}"/>
              </a:ext>
            </a:extLst>
          </p:cNvPr>
          <p:cNvSpPr txBox="1"/>
          <p:nvPr/>
        </p:nvSpPr>
        <p:spPr>
          <a:xfrm>
            <a:off x="5180257" y="4244986"/>
            <a:ext cx="288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imHei" panose="02010609060101010101" pitchFamily="49" charset="-122"/>
                <a:ea typeface="SimHei" panose="02010609060101010101" pitchFamily="49" charset="-122"/>
              </a:rPr>
              <a:t>逐层计算导数</a:t>
            </a:r>
            <a:endParaRPr lang="en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ECF176-B856-4184-8BF9-0340ACC8CFC2}"/>
              </a:ext>
            </a:extLst>
          </p:cNvPr>
          <p:cNvSpPr/>
          <p:nvPr/>
        </p:nvSpPr>
        <p:spPr>
          <a:xfrm>
            <a:off x="939039" y="4497169"/>
            <a:ext cx="6940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http://neuralnetworksanddeeplearning.com/chap2.html</a:t>
            </a:r>
            <a:r>
              <a:rPr lang="en-US" altLang="zh-CN" dirty="0"/>
              <a:t> </a:t>
            </a:r>
            <a:endParaRPr lang="en-CN" altLang="zh-CN" dirty="0"/>
          </a:p>
        </p:txBody>
      </p:sp>
    </p:spTree>
    <p:extLst>
      <p:ext uri="{BB962C8B-B14F-4D97-AF65-F5344CB8AC3E}">
        <p14:creationId xmlns:p14="http://schemas.microsoft.com/office/powerpoint/2010/main" val="34679146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CN" dirty="0"/>
              <a:t>神经</a:t>
            </a:r>
            <a:r>
              <a:rPr lang="zh-CN" altLang="en-US" dirty="0"/>
              <a:t>网络概述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01" y="788855"/>
            <a:ext cx="8599197" cy="3937000"/>
          </a:xfrm>
        </p:spPr>
        <p:txBody>
          <a:bodyPr>
            <a:normAutofit/>
          </a:bodyPr>
          <a:lstStyle/>
          <a:p>
            <a:r>
              <a:rPr lang="ja-JP" altLang="en-US"/>
              <a:t>自动求导的本质</a:t>
            </a:r>
            <a:endParaRPr lang="en-US" altLang="ja-JP" dirty="0"/>
          </a:p>
          <a:p>
            <a:pPr lvl="1"/>
            <a:r>
              <a:rPr lang="ja-JP" altLang="en-US"/>
              <a:t>构建计算图</a:t>
            </a:r>
            <a:r>
              <a:rPr lang="zh-CN" altLang="en-US" dirty="0"/>
              <a:t>，通过可达的路径累积计算导数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D77B9FA4-EC82-814A-B629-7210CB1B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16" y="1761045"/>
            <a:ext cx="4384342" cy="2451173"/>
          </a:xfrm>
          <a:prstGeom prst="rect">
            <a:avLst/>
          </a:prstGeom>
        </p:spPr>
      </p:pic>
      <p:pic>
        <p:nvPicPr>
          <p:cNvPr id="18" name="图片 3">
            <a:extLst>
              <a:ext uri="{FF2B5EF4-FFF2-40B4-BE49-F238E27FC236}">
                <a16:creationId xmlns:a16="http://schemas.microsoft.com/office/drawing/2014/main" id="{9230C456-7637-2346-A773-672188D3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1" y="1761045"/>
            <a:ext cx="3505235" cy="16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934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29527</TotalTime>
  <Words>3973</Words>
  <Application>Microsoft Office PowerPoint</Application>
  <PresentationFormat>全屏显示(16:9)</PresentationFormat>
  <Paragraphs>575</Paragraphs>
  <Slides>66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9" baseType="lpstr">
      <vt:lpstr>Kaiti TC</vt:lpstr>
      <vt:lpstr>ＭＳ Ｐゴシック</vt:lpstr>
      <vt:lpstr>方正超粗黑简体</vt:lpstr>
      <vt:lpstr>方正兰亭细黑_GBK</vt:lpstr>
      <vt:lpstr>SimHei</vt:lpstr>
      <vt:lpstr>宋体</vt:lpstr>
      <vt:lpstr>微软雅黑</vt:lpstr>
      <vt:lpstr>微软雅黑</vt:lpstr>
      <vt:lpstr>Arial</vt:lpstr>
      <vt:lpstr>Calibri</vt:lpstr>
      <vt:lpstr>Cambria Math</vt:lpstr>
      <vt:lpstr>Wingdings</vt:lpstr>
      <vt:lpstr>清风素材 https://12sc.taobao.com/</vt:lpstr>
      <vt:lpstr>PowerPoint 演示文稿</vt:lpstr>
      <vt:lpstr>PowerPoint 演示文稿</vt:lpstr>
      <vt:lpstr>提问</vt:lpstr>
      <vt:lpstr>神经网络概述</vt:lpstr>
      <vt:lpstr>神经网络概述</vt:lpstr>
      <vt:lpstr>神经网络概述</vt:lpstr>
      <vt:lpstr>神经网络概述</vt:lpstr>
      <vt:lpstr>神经网络概述</vt:lpstr>
      <vt:lpstr>神经网络概述</vt:lpstr>
      <vt:lpstr>神经网络概述</vt:lpstr>
      <vt:lpstr>神经网络概述</vt:lpstr>
      <vt:lpstr>神经网络概述</vt:lpstr>
      <vt:lpstr>PowerPoint 演示文稿</vt:lpstr>
      <vt:lpstr>神经网络概述</vt:lpstr>
      <vt:lpstr>线性回归</vt:lpstr>
      <vt:lpstr>单层线性回归</vt:lpstr>
      <vt:lpstr>PyTorch线性层</vt:lpstr>
      <vt:lpstr>PyTorch多个线性层</vt:lpstr>
      <vt:lpstr>PyTorch多个线性层</vt:lpstr>
      <vt:lpstr>选零件：PyTorch中提供的“层”（Layer）</vt:lpstr>
      <vt:lpstr>选零件： PyTorch中提供的激活函数</vt:lpstr>
      <vt:lpstr>搭积木：PyTorch实现多个线性层</vt:lpstr>
      <vt:lpstr>搭积木：PyTorch实现多个线性层</vt:lpstr>
      <vt:lpstr>搭积木：PyTorch实现多个线性层</vt:lpstr>
      <vt:lpstr>PowerPoint 演示文稿</vt:lpstr>
      <vt:lpstr>如何训练神经网络</vt:lpstr>
      <vt:lpstr>如何训练神经网络</vt:lpstr>
      <vt:lpstr>PyTorch中的损失函数</vt:lpstr>
      <vt:lpstr>PyTorch中的损失函数</vt:lpstr>
      <vt:lpstr>PyTorch中的损失函数</vt:lpstr>
      <vt:lpstr>PyTorch中的损失函数</vt:lpstr>
      <vt:lpstr>概率基础</vt:lpstr>
      <vt:lpstr>概率基础</vt:lpstr>
      <vt:lpstr>概率基础</vt:lpstr>
      <vt:lpstr>PyTorch中的损失函数</vt:lpstr>
      <vt:lpstr>PyTorch中的损失函数</vt:lpstr>
      <vt:lpstr>PyTorch中的损失函数</vt:lpstr>
      <vt:lpstr>PyTorch中的损失函数</vt:lpstr>
      <vt:lpstr>举例：使用BCELoss计算二分类损失</vt:lpstr>
      <vt:lpstr>PyTorch中的损失函数</vt:lpstr>
      <vt:lpstr>PyTorch中的损失函数</vt:lpstr>
      <vt:lpstr>PyTorch中的损失函数</vt:lpstr>
      <vt:lpstr>PyTorch中的损失函数</vt:lpstr>
      <vt:lpstr>PyTorch中的损失函数</vt:lpstr>
      <vt:lpstr>PyTorch中的损失函数</vt:lpstr>
      <vt:lpstr>举例：使用CrossEntropyLoss计算多类分类损失</vt:lpstr>
      <vt:lpstr>如何训练神经网络</vt:lpstr>
      <vt:lpstr>如何训练神经网络</vt:lpstr>
      <vt:lpstr>PyTorch中的优化器</vt:lpstr>
      <vt:lpstr>PyTorch中的优化器</vt:lpstr>
      <vt:lpstr>使用SGD和Adam进行优化</vt:lpstr>
      <vt:lpstr>如何使用PyTorch训练神经网络</vt:lpstr>
      <vt:lpstr>PowerPoint 演示文稿</vt:lpstr>
      <vt:lpstr>从MLP到循环神经网络</vt:lpstr>
      <vt:lpstr>循环神经网络</vt:lpstr>
      <vt:lpstr>循环神经网络</vt:lpstr>
      <vt:lpstr>循环神经网络</vt:lpstr>
      <vt:lpstr>循环神经网络</vt:lpstr>
      <vt:lpstr>循环神经网络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Batman</cp:lastModifiedBy>
  <cp:revision>1081</cp:revision>
  <dcterms:created xsi:type="dcterms:W3CDTF">2015-01-23T04:02:45Z</dcterms:created>
  <dcterms:modified xsi:type="dcterms:W3CDTF">2021-05-09T09:35:45Z</dcterms:modified>
  <cp:category/>
  <cp:contentStatus>12sc.taobao.com</cp:contentStatus>
</cp:coreProperties>
</file>